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93" r:id="rId2"/>
    <p:sldId id="282" r:id="rId3"/>
    <p:sldId id="283" r:id="rId4"/>
    <p:sldId id="284" r:id="rId5"/>
    <p:sldId id="294" r:id="rId6"/>
    <p:sldId id="286" r:id="rId7"/>
    <p:sldId id="287" r:id="rId8"/>
    <p:sldId id="295" r:id="rId9"/>
    <p:sldId id="289" r:id="rId10"/>
    <p:sldId id="290" r:id="rId11"/>
    <p:sldId id="291" r:id="rId12"/>
  </p:sldIdLst>
  <p:sldSz cx="12192000" cy="6858000"/>
  <p:notesSz cx="7099300" cy="10234613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7CBE"/>
    <a:srgbClr val="2C3B7E"/>
    <a:srgbClr val="2C5D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12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4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073206442166909E-2"/>
          <c:y val="6.9546120058565156E-2"/>
          <c:w val="0.89985358711566621"/>
          <c:h val="0.86530014641288433"/>
        </c:manualLayout>
      </c:layout>
      <c:scatterChart>
        <c:scatterStyle val="lineMarker"/>
        <c:varyColors val="0"/>
        <c:ser>
          <c:idx val="0"/>
          <c:order val="0"/>
          <c:spPr>
            <a:ln w="19050" algn="ctr">
              <a:solidFill>
                <a:srgbClr val="364D6E"/>
              </a:solidFill>
              <a:prstDash val="solid"/>
            </a:ln>
          </c:spPr>
          <c:marker>
            <c:symbol val="none"/>
          </c:marker>
          <c:dPt>
            <c:idx val="0"/>
            <c:marker>
              <c:symbol val="circle"/>
              <c:size val="7"/>
              <c:spPr>
                <a:solidFill>
                  <a:srgbClr val="364D6E"/>
                </a:solidFill>
                <a:ln w="9525" algn="ctr">
                  <a:solidFill>
                    <a:srgbClr val="364D6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57F2-4723-B3A9-371C57665945}"/>
              </c:ext>
            </c:extLst>
          </c:dPt>
          <c:dPt>
            <c:idx val="1"/>
            <c:marker>
              <c:symbol val="circle"/>
              <c:size val="7"/>
              <c:spPr>
                <a:solidFill>
                  <a:srgbClr val="364D6E"/>
                </a:solidFill>
                <a:ln w="9525" algn="ctr">
                  <a:solidFill>
                    <a:srgbClr val="364D6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57F2-4723-B3A9-371C57665945}"/>
              </c:ext>
            </c:extLst>
          </c:dPt>
          <c:dPt>
            <c:idx val="2"/>
            <c:marker>
              <c:symbol val="circle"/>
              <c:size val="7"/>
              <c:spPr>
                <a:solidFill>
                  <a:srgbClr val="364D6E"/>
                </a:solidFill>
                <a:ln w="9525" algn="ctr">
                  <a:solidFill>
                    <a:srgbClr val="364D6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57F2-4723-B3A9-371C57665945}"/>
              </c:ext>
            </c:extLst>
          </c:dPt>
          <c:dPt>
            <c:idx val="3"/>
            <c:marker>
              <c:symbol val="circle"/>
              <c:size val="7"/>
              <c:spPr>
                <a:solidFill>
                  <a:srgbClr val="364D6E"/>
                </a:solidFill>
                <a:ln w="9525" algn="ctr">
                  <a:solidFill>
                    <a:srgbClr val="364D6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57F2-4723-B3A9-371C57665945}"/>
              </c:ext>
            </c:extLst>
          </c:dPt>
          <c:dPt>
            <c:idx val="4"/>
            <c:marker>
              <c:symbol val="circle"/>
              <c:size val="7"/>
              <c:spPr>
                <a:solidFill>
                  <a:srgbClr val="364D6E"/>
                </a:solidFill>
                <a:ln w="9525" algn="ctr">
                  <a:solidFill>
                    <a:srgbClr val="364D6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57F2-4723-B3A9-371C57665945}"/>
              </c:ext>
            </c:extLst>
          </c:dPt>
          <c:dPt>
            <c:idx val="5"/>
            <c:marker>
              <c:symbol val="circle"/>
              <c:size val="7"/>
              <c:spPr>
                <a:solidFill>
                  <a:srgbClr val="364D6E"/>
                </a:solidFill>
                <a:ln w="9525" algn="ctr">
                  <a:solidFill>
                    <a:srgbClr val="364D6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57F2-4723-B3A9-371C57665945}"/>
              </c:ext>
            </c:extLst>
          </c:dPt>
          <c:dPt>
            <c:idx val="6"/>
            <c:marker>
              <c:symbol val="circle"/>
              <c:size val="7"/>
              <c:spPr>
                <a:solidFill>
                  <a:srgbClr val="364D6E"/>
                </a:solidFill>
                <a:ln w="9525" algn="ctr">
                  <a:solidFill>
                    <a:srgbClr val="364D6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57F2-4723-B3A9-371C57665945}"/>
              </c:ext>
            </c:extLst>
          </c:dPt>
          <c:dPt>
            <c:idx val="7"/>
            <c:marker>
              <c:symbol val="circle"/>
              <c:size val="7"/>
              <c:spPr>
                <a:solidFill>
                  <a:srgbClr val="364D6E"/>
                </a:solidFill>
                <a:ln w="9525" algn="ctr">
                  <a:solidFill>
                    <a:srgbClr val="364D6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57F2-4723-B3A9-371C57665945}"/>
              </c:ext>
            </c:extLst>
          </c:dPt>
          <c:dPt>
            <c:idx val="8"/>
            <c:marker>
              <c:symbol val="circle"/>
              <c:size val="7"/>
              <c:spPr>
                <a:solidFill>
                  <a:srgbClr val="364D6E"/>
                </a:solidFill>
                <a:ln w="9525" algn="ctr">
                  <a:solidFill>
                    <a:srgbClr val="364D6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57F2-4723-B3A9-371C57665945}"/>
              </c:ext>
            </c:extLst>
          </c:dPt>
          <c:dPt>
            <c:idx val="9"/>
            <c:marker>
              <c:symbol val="circle"/>
              <c:size val="7"/>
              <c:spPr>
                <a:solidFill>
                  <a:srgbClr val="364D6E"/>
                </a:solidFill>
                <a:ln w="9525" algn="ctr">
                  <a:solidFill>
                    <a:srgbClr val="364D6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57F2-4723-B3A9-371C57665945}"/>
              </c:ext>
            </c:extLst>
          </c:dPt>
          <c:dPt>
            <c:idx val="10"/>
            <c:marker>
              <c:symbol val="circle"/>
              <c:size val="7"/>
              <c:spPr>
                <a:solidFill>
                  <a:srgbClr val="364D6E"/>
                </a:solidFill>
                <a:ln w="9525" algn="ctr">
                  <a:solidFill>
                    <a:srgbClr val="364D6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57F2-4723-B3A9-371C57665945}"/>
              </c:ext>
            </c:extLst>
          </c:dPt>
          <c:dPt>
            <c:idx val="11"/>
            <c:marker>
              <c:symbol val="circle"/>
              <c:size val="7"/>
              <c:spPr>
                <a:solidFill>
                  <a:srgbClr val="364D6E"/>
                </a:solidFill>
                <a:ln w="9525" algn="ctr">
                  <a:solidFill>
                    <a:srgbClr val="364D6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57F2-4723-B3A9-371C57665945}"/>
              </c:ext>
            </c:extLst>
          </c:dPt>
          <c:dPt>
            <c:idx val="12"/>
            <c:marker>
              <c:symbol val="circle"/>
              <c:size val="7"/>
              <c:spPr>
                <a:solidFill>
                  <a:srgbClr val="364D6E"/>
                </a:solidFill>
                <a:ln w="9525" algn="ctr">
                  <a:solidFill>
                    <a:srgbClr val="364D6E"/>
                  </a:solidFill>
                  <a:prstDash val="solid"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57F2-4723-B3A9-371C57665945}"/>
              </c:ext>
            </c:extLst>
          </c:dPt>
          <c:dLbls>
            <c:dLbl>
              <c:idx val="0"/>
              <c:layout>
                <c:manualLayout>
                  <c:x val="0"/>
                  <c:y val="-4.3557833089311861E-2"/>
                </c:manualLayout>
              </c:layout>
              <c:numFmt formatCode="#,##0.0;&quot;-&quot;#,##0.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0-57F2-4723-B3A9-371C57665945}"/>
                </c:ext>
              </c:extLst>
            </c:dLbl>
            <c:dLbl>
              <c:idx val="1"/>
              <c:layout>
                <c:manualLayout>
                  <c:x val="0"/>
                  <c:y val="-4.3557833089311861E-2"/>
                </c:manualLayout>
              </c:layout>
              <c:numFmt formatCode="#,##0.0;&quot;-&quot;#,##0.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1-57F2-4723-B3A9-371C57665945}"/>
                </c:ext>
              </c:extLst>
            </c:dLbl>
            <c:dLbl>
              <c:idx val="2"/>
              <c:layout>
                <c:manualLayout>
                  <c:x val="0"/>
                  <c:y val="-4.3557833089311861E-2"/>
                </c:manualLayout>
              </c:layout>
              <c:numFmt formatCode="#,##0.0;&quot;-&quot;#,##0.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2-57F2-4723-B3A9-371C57665945}"/>
                </c:ext>
              </c:extLst>
            </c:dLbl>
            <c:dLbl>
              <c:idx val="3"/>
              <c:layout>
                <c:manualLayout>
                  <c:x val="0"/>
                  <c:y val="-4.3557833089311861E-2"/>
                </c:manualLayout>
              </c:layout>
              <c:numFmt formatCode="#,##0.0;&quot;-&quot;#,##0.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3-57F2-4723-B3A9-371C57665945}"/>
                </c:ext>
              </c:extLst>
            </c:dLbl>
            <c:dLbl>
              <c:idx val="4"/>
              <c:layout>
                <c:manualLayout>
                  <c:x val="0"/>
                  <c:y val="-4.3557833089311861E-2"/>
                </c:manualLayout>
              </c:layout>
              <c:numFmt formatCode="#,##0.0;&quot;-&quot;#,##0.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4-57F2-4723-B3A9-371C57665945}"/>
                </c:ext>
              </c:extLst>
            </c:dLbl>
            <c:dLbl>
              <c:idx val="5"/>
              <c:layout>
                <c:manualLayout>
                  <c:x val="0"/>
                  <c:y val="-4.3557833089311861E-2"/>
                </c:manualLayout>
              </c:layout>
              <c:numFmt formatCode="#,##0.0;&quot;-&quot;#,##0.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5-57F2-4723-B3A9-371C57665945}"/>
                </c:ext>
              </c:extLst>
            </c:dLbl>
            <c:dLbl>
              <c:idx val="6"/>
              <c:layout>
                <c:manualLayout>
                  <c:x val="0"/>
                  <c:y val="-4.3557833089311861E-2"/>
                </c:manualLayout>
              </c:layout>
              <c:numFmt formatCode="#,##0.0;&quot;-&quot;#,##0.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6-57F2-4723-B3A9-371C57665945}"/>
                </c:ext>
              </c:extLst>
            </c:dLbl>
            <c:dLbl>
              <c:idx val="7"/>
              <c:layout>
                <c:manualLayout>
                  <c:x val="0"/>
                  <c:y val="-4.3557833089311861E-2"/>
                </c:manualLayout>
              </c:layout>
              <c:numFmt formatCode="#,##0.0;&quot;-&quot;#,##0.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7-57F2-4723-B3A9-371C57665945}"/>
                </c:ext>
              </c:extLst>
            </c:dLbl>
            <c:dLbl>
              <c:idx val="8"/>
              <c:layout>
                <c:manualLayout>
                  <c:x val="0"/>
                  <c:y val="-4.3557833089311861E-2"/>
                </c:manualLayout>
              </c:layout>
              <c:numFmt formatCode="#,##0.0;&quot;-&quot;#,##0.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8-57F2-4723-B3A9-371C57665945}"/>
                </c:ext>
              </c:extLst>
            </c:dLbl>
            <c:dLbl>
              <c:idx val="12"/>
              <c:layout>
                <c:manualLayout>
                  <c:x val="0"/>
                  <c:y val="-4.3557833089311861E-2"/>
                </c:manualLayout>
              </c:layout>
              <c:numFmt formatCode="#,##0.0;&quot;-&quot;#,##0.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C-57F2-4723-B3A9-371C5766594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Sheet1!$A$1:$M$1</c:f>
              <c:numCache>
                <c:formatCode>General</c:formatCode>
                <c:ptCount val="1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</c:numCache>
            </c:numRef>
          </c:xVal>
          <c:yVal>
            <c:numRef>
              <c:f>Sheet1!$A$2:$M$2</c:f>
              <c:numCache>
                <c:formatCode>General</c:formatCode>
                <c:ptCount val="13"/>
                <c:pt idx="0">
                  <c:v>6.9</c:v>
                </c:pt>
                <c:pt idx="1">
                  <c:v>9.1</c:v>
                </c:pt>
                <c:pt idx="2">
                  <c:v>11.3</c:v>
                </c:pt>
                <c:pt idx="3">
                  <c:v>16.196666666666665</c:v>
                </c:pt>
                <c:pt idx="4">
                  <c:v>21.09333333333333</c:v>
                </c:pt>
                <c:pt idx="5">
                  <c:v>25.99</c:v>
                </c:pt>
                <c:pt idx="6">
                  <c:v>35.634999999999998</c:v>
                </c:pt>
                <c:pt idx="7">
                  <c:v>45.28</c:v>
                </c:pt>
                <c:pt idx="8">
                  <c:v>62.09</c:v>
                </c:pt>
                <c:pt idx="9">
                  <c:v>78.900000000000006</c:v>
                </c:pt>
                <c:pt idx="10">
                  <c:v>113.09</c:v>
                </c:pt>
                <c:pt idx="11">
                  <c:v>135.88333333333333</c:v>
                </c:pt>
                <c:pt idx="12">
                  <c:v>181.47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D-57F2-4723-B3A9-371C57665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574080"/>
        <c:axId val="32592256"/>
      </c:scatterChart>
      <c:valAx>
        <c:axId val="32574080"/>
        <c:scaling>
          <c:orientation val="minMax"/>
          <c:max val="2030"/>
          <c:min val="2018"/>
        </c:scaling>
        <c:delete val="0"/>
        <c:axPos val="b"/>
        <c:majorGridlines>
          <c:spPr>
            <a:ln>
              <a:noFill/>
            </a:ln>
          </c:spPr>
        </c:majorGridlines>
        <c:numFmt formatCode="0;&quot;-&quot;0" sourceLinked="0"/>
        <c:majorTickMark val="out"/>
        <c:minorTickMark val="none"/>
        <c:tickLblPos val="nextTo"/>
        <c:spPr>
          <a:ln w="9525" algn="ctr">
            <a:solidFill>
              <a:schemeClr val="tx1"/>
            </a:solidFill>
            <a:prstDash val="solid"/>
          </a:ln>
        </c:spPr>
        <c:txPr>
          <a:bodyPr wrap="none"/>
          <a:lstStyle/>
          <a:p>
            <a:pPr>
              <a:defRPr sz="1000" b="1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pPr>
            <a:endParaRPr lang="ru-RU"/>
          </a:p>
        </c:txPr>
        <c:crossAx val="32592256"/>
        <c:crosses val="min"/>
        <c:crossBetween val="midCat"/>
        <c:majorUnit val="1"/>
      </c:valAx>
      <c:valAx>
        <c:axId val="32592256"/>
        <c:scaling>
          <c:orientation val="minMax"/>
          <c:max val="181.47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32574080"/>
        <c:crosses val="min"/>
        <c:crossBetween val="midCat"/>
      </c:valAx>
    </c:plotArea>
    <c:plotVisOnly val="0"/>
    <c:dispBlanksAs val="gap"/>
    <c:showDLblsOverMax val="1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6275896917635173E-2"/>
          <c:y val="2.6275896917635173E-2"/>
          <c:w val="0.94744820616472969"/>
          <c:h val="0.94744820616472969"/>
        </c:manualLayout>
      </c:layout>
      <c:pieChart>
        <c:varyColors val="0"/>
        <c:ser>
          <c:idx val="0"/>
          <c:order val="0"/>
          <c:dPt>
            <c:idx val="0"/>
            <c:bubble3D val="0"/>
            <c:spPr>
              <a:solidFill>
                <a:srgbClr val="364D6E"/>
              </a:solidFill>
              <a:ln w="9525" algn="ctr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F76-46FE-A61A-872364214B15}"/>
              </c:ext>
            </c:extLst>
          </c:dPt>
          <c:dPt>
            <c:idx val="1"/>
            <c:bubble3D val="0"/>
            <c:spPr>
              <a:solidFill>
                <a:srgbClr val="4C6C9C"/>
              </a:solidFill>
              <a:ln w="9525" algn="ctr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F76-46FE-A61A-872364214B15}"/>
              </c:ext>
            </c:extLst>
          </c:dPt>
          <c:dPt>
            <c:idx val="2"/>
            <c:bubble3D val="0"/>
            <c:spPr>
              <a:solidFill>
                <a:srgbClr val="6F8DB9"/>
              </a:solidFill>
              <a:ln w="9525" algn="ctr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F76-46FE-A61A-872364214B15}"/>
              </c:ext>
            </c:extLst>
          </c:dPt>
          <c:dPt>
            <c:idx val="3"/>
            <c:bubble3D val="0"/>
            <c:spPr>
              <a:solidFill>
                <a:srgbClr val="9DB1CF"/>
              </a:solidFill>
              <a:ln w="9525" algn="ctr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F76-46FE-A61A-872364214B15}"/>
              </c:ext>
            </c:extLst>
          </c:dPt>
          <c:dPt>
            <c:idx val="4"/>
            <c:bubble3D val="0"/>
            <c:spPr>
              <a:solidFill>
                <a:srgbClr val="C3CFE1"/>
              </a:solidFill>
              <a:ln w="9525" algn="ctr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CF76-46FE-A61A-872364214B15}"/>
              </c:ext>
            </c:extLst>
          </c:dPt>
          <c:dPt>
            <c:idx val="5"/>
            <c:bubble3D val="0"/>
            <c:spPr>
              <a:solidFill>
                <a:srgbClr val="DFE5EF"/>
              </a:solidFill>
              <a:ln w="9525" algn="ctr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F76-46FE-A61A-872364214B15}"/>
              </c:ext>
            </c:extLst>
          </c:dPt>
          <c:dPt>
            <c:idx val="6"/>
            <c:bubble3D val="0"/>
            <c:spPr>
              <a:solidFill>
                <a:srgbClr val="FDC400"/>
              </a:solidFill>
              <a:ln w="9525" algn="ctr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CF76-46FE-A61A-872364214B15}"/>
              </c:ext>
            </c:extLst>
          </c:dPt>
          <c:dPt>
            <c:idx val="7"/>
            <c:bubble3D val="0"/>
            <c:spPr>
              <a:solidFill>
                <a:srgbClr val="5F8894"/>
              </a:solidFill>
              <a:ln w="9525" algn="ctr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F76-46FE-A61A-872364214B15}"/>
              </c:ext>
            </c:extLst>
          </c:dPt>
          <c:dPt>
            <c:idx val="8"/>
            <c:bubble3D val="0"/>
            <c:spPr>
              <a:solidFill>
                <a:srgbClr val="969696"/>
              </a:solidFill>
              <a:ln w="9525" algn="ctr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CF76-46FE-A61A-872364214B15}"/>
              </c:ext>
            </c:extLst>
          </c:dPt>
          <c:dPt>
            <c:idx val="9"/>
            <c:bubble3D val="0"/>
            <c:spPr>
              <a:solidFill>
                <a:srgbClr val="C0C0C0"/>
              </a:solidFill>
              <a:ln w="9525" algn="ctr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F76-46FE-A61A-872364214B15}"/>
              </c:ext>
            </c:extLst>
          </c:dPt>
          <c:val>
            <c:numRef>
              <c:f>Sheet1!$A$1:$A$10</c:f>
              <c:numCache>
                <c:formatCode>General</c:formatCode>
                <c:ptCount val="10"/>
                <c:pt idx="0">
                  <c:v>42.058119649565718</c:v>
                </c:pt>
                <c:pt idx="1">
                  <c:v>9.8590606629628308</c:v>
                </c:pt>
                <c:pt idx="2">
                  <c:v>8.1955861692798297</c:v>
                </c:pt>
                <c:pt idx="3">
                  <c:v>6.7867557556067366</c:v>
                </c:pt>
                <c:pt idx="4">
                  <c:v>3.5991698265217664</c:v>
                </c:pt>
                <c:pt idx="5">
                  <c:v>1.1504958397499974</c:v>
                </c:pt>
                <c:pt idx="6">
                  <c:v>0.99580784911759668</c:v>
                </c:pt>
                <c:pt idx="7">
                  <c:v>2.2705920177744199E-2</c:v>
                </c:pt>
                <c:pt idx="8">
                  <c:v>20.534721292648662</c:v>
                </c:pt>
                <c:pt idx="9">
                  <c:v>6.7975770343691329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CF76-46FE-A61A-872364214B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4"/>
      </c:pieChart>
    </c:plotArea>
    <c:plotVisOnly val="0"/>
    <c:dispBlanksAs val="gap"/>
    <c:showDLblsOverMax val="1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983367983367984"/>
          <c:y val="3.8922155688622756E-2"/>
          <c:w val="0.64033264033264037"/>
          <c:h val="0.92215568862275454"/>
        </c:manualLayout>
      </c:layout>
      <c:pieChart>
        <c:varyColors val="0"/>
        <c:ser>
          <c:idx val="0"/>
          <c:order val="0"/>
          <c:dPt>
            <c:idx val="0"/>
            <c:bubble3D val="0"/>
            <c:spPr>
              <a:solidFill>
                <a:srgbClr val="364D6E"/>
              </a:solidFill>
              <a:ln w="9525" algn="ctr">
                <a:solidFill>
                  <a:srgbClr val="FFFFFF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429-4201-B231-125FFC704965}"/>
              </c:ext>
            </c:extLst>
          </c:dPt>
          <c:dPt>
            <c:idx val="1"/>
            <c:bubble3D val="0"/>
            <c:spPr>
              <a:solidFill>
                <a:srgbClr val="C3CFE1"/>
              </a:solidFill>
              <a:ln w="19050" algn="ctr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429-4201-B231-125FFC704965}"/>
              </c:ext>
            </c:extLst>
          </c:dPt>
          <c:dLbls>
            <c:dLbl>
              <c:idx val="0"/>
              <c:layout>
                <c:manualLayout>
                  <c:x val="5.8212058212058215E-2"/>
                  <c:y val="7.859281437125748E-2"/>
                </c:manualLayout>
              </c:layout>
              <c:numFmt formatCode="#,##0.0&quot;%&quot;;&quot;-&quot;#,##0.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1-3429-4201-B231-125FFC704965}"/>
                </c:ext>
              </c:extLst>
            </c:dLbl>
            <c:dLbl>
              <c:idx val="1"/>
              <c:layout>
                <c:manualLayout>
                  <c:x val="-5.8731808731808735E-2"/>
                  <c:y val="-7.110778443113773E-2"/>
                </c:manualLayout>
              </c:layout>
              <c:numFmt formatCode="#,##0.0&quot;%&quot;;&quot;-&quot;#,##0.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3-3429-4201-B231-125FFC70496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Sheet1!$A$1:$A$2</c:f>
              <c:numCache>
                <c:formatCode>General</c:formatCode>
                <c:ptCount val="2"/>
                <c:pt idx="0">
                  <c:v>73.5</c:v>
                </c:pt>
                <c:pt idx="1">
                  <c:v>26.5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429-4201-B231-125FFC7049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0"/>
    <c:dispBlanksAs val="gap"/>
    <c:showDLblsOverMax val="1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983367983367984"/>
          <c:y val="3.8922155688622756E-2"/>
          <c:w val="0.64033264033264037"/>
          <c:h val="0.92215568862275454"/>
        </c:manualLayout>
      </c:layout>
      <c:pieChart>
        <c:varyColors val="0"/>
        <c:ser>
          <c:idx val="0"/>
          <c:order val="0"/>
          <c:dPt>
            <c:idx val="0"/>
            <c:bubble3D val="0"/>
            <c:spPr>
              <a:solidFill>
                <a:srgbClr val="364D6E"/>
              </a:solidFill>
              <a:ln w="9525" algn="ctr">
                <a:solidFill>
                  <a:srgbClr val="FFFFFF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303-450A-9317-E439CB49F7DC}"/>
              </c:ext>
            </c:extLst>
          </c:dPt>
          <c:dPt>
            <c:idx val="1"/>
            <c:bubble3D val="0"/>
            <c:spPr>
              <a:solidFill>
                <a:srgbClr val="C3CFE1"/>
              </a:solidFill>
              <a:ln w="19050" algn="ctr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303-450A-9317-E439CB49F7DC}"/>
              </c:ext>
            </c:extLst>
          </c:dPt>
          <c:dLbls>
            <c:dLbl>
              <c:idx val="0"/>
              <c:layout>
                <c:manualLayout>
                  <c:x val="3.4823284823284825E-2"/>
                  <c:y val="-0.1220059880239521"/>
                </c:manualLayout>
              </c:layout>
              <c:numFmt formatCode="#,##0.0&quot;%&quot;;&quot;-&quot;#,##0.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1-7303-450A-9317-E439CB49F7DC}"/>
                </c:ext>
              </c:extLst>
            </c:dLbl>
            <c:dLbl>
              <c:idx val="1"/>
              <c:layout>
                <c:manualLayout>
                  <c:x val="-3.4823284823284825E-2"/>
                  <c:y val="0.13023952095808383"/>
                </c:manualLayout>
              </c:layout>
              <c:numFmt formatCode="#,##0.0&quot;%&quot;;&quot;-&quot;#,##0.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3-7303-450A-9317-E439CB49F7D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Sheet1!$A$1:$A$2</c:f>
              <c:numCache>
                <c:formatCode>General</c:formatCode>
                <c:ptCount val="2"/>
                <c:pt idx="0">
                  <c:v>12.2</c:v>
                </c:pt>
                <c:pt idx="1">
                  <c:v>87.8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303-450A-9317-E439CB49F7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0"/>
    <c:dispBlanksAs val="gap"/>
    <c:showDLblsOverMax val="1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76363" cy="513508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1297" y="1"/>
            <a:ext cx="3076363" cy="513508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F4448059-6502-4801-8761-78A12BFB6BC2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931" y="4925409"/>
            <a:ext cx="5679440" cy="4029879"/>
          </a:xfrm>
          <a:prstGeom prst="rect">
            <a:avLst/>
          </a:prstGeom>
        </p:spPr>
        <p:txBody>
          <a:bodyPr vert="horz" lIns="94759" tIns="47380" rIns="94759" bIns="4738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721106"/>
            <a:ext cx="3076363" cy="513507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1297" y="9721106"/>
            <a:ext cx="3076363" cy="513507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DA7504F3-D0C9-4253-8120-4344AA0B6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74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51" y="240633"/>
            <a:ext cx="1955264" cy="1554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7034" y="2181226"/>
            <a:ext cx="11040533" cy="1031875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7034" y="3284539"/>
            <a:ext cx="4991100" cy="649287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42584529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B47E04-85B5-4DC9-AB72-915E68FD5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50144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50867" y="0"/>
            <a:ext cx="2806700" cy="6273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4418" y="0"/>
            <a:ext cx="8223249" cy="6273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B47E04-85B5-4DC9-AB72-915E68FD5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05674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34434" y="1341437"/>
            <a:ext cx="11523133" cy="50403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47031" indent="-247031" algn="l" defTabSz="892778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5354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474" y="0"/>
            <a:ext cx="10176933" cy="962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B47E04-85B5-4DC9-AB72-915E68FD5663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navigation8" descr="ujkm,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1581" y="0"/>
            <a:ext cx="1210419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156272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B47E04-85B5-4DC9-AB72-915E68FD5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1927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24418" y="1125538"/>
            <a:ext cx="5513916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1534" y="1125538"/>
            <a:ext cx="5516033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B47E04-85B5-4DC9-AB72-915E68FD5663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navigation8" descr="ujkm,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2326" y="0"/>
            <a:ext cx="1196437" cy="9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8150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B47E04-85B5-4DC9-AB72-915E68FD5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6853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B47E04-85B5-4DC9-AB72-915E68FD5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91188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B47E04-85B5-4DC9-AB72-915E68FD5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88754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B47E04-85B5-4DC9-AB72-915E68FD5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07110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B47E04-85B5-4DC9-AB72-915E68FD5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9747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2983714765"/>
              </p:ext>
            </p:extLst>
          </p:nvPr>
        </p:nvGraphicFramePr>
        <p:xfrm>
          <a:off x="2117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Слайд think-cell" r:id="rId18" imgW="360" imgH="360" progId="TCLayout.ActiveDocument.1">
                  <p:embed/>
                </p:oleObj>
              </mc:Choice>
              <mc:Fallback>
                <p:oleObj name="Слайд think-cell" r:id="rId18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" y="1589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 hidden="1"/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ru-RU" sz="20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13017" y="6448426"/>
            <a:ext cx="836083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fld id="{DAB47E04-85B5-4DC9-AB72-915E68FD5663}" type="slidenum">
              <a:rPr lang="ru-RU" smtClean="0"/>
              <a:t>‹#›</a:t>
            </a:fld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1125538"/>
            <a:ext cx="11233149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0"/>
            <a:ext cx="10176933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4351" y="106363"/>
            <a:ext cx="1183216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82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21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7800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22"/>
        </a:buBlip>
        <a:defRPr sz="1400">
          <a:solidFill>
            <a:schemeClr val="tx1"/>
          </a:solidFill>
          <a:latin typeface="+mn-lt"/>
          <a:cs typeface="+mn-cs"/>
        </a:defRPr>
      </a:lvl2pPr>
      <a:lvl3pPr marL="1162050" indent="-268288" algn="l" rtl="0" eaLnBrk="0" fontAlgn="base" hangingPunct="0">
        <a:spcBef>
          <a:spcPct val="0"/>
        </a:spcBef>
        <a:spcAft>
          <a:spcPct val="30000"/>
        </a:spcAft>
        <a:buBlip>
          <a:blip r:embed="rId22"/>
        </a:buBlip>
        <a:defRPr sz="2200">
          <a:solidFill>
            <a:schemeClr val="tx1"/>
          </a:solidFill>
          <a:latin typeface="+mn-lt"/>
          <a:cs typeface="+mn-cs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304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6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8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20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image" Target="../media/image5.png"/><Relationship Id="rId3" Type="http://schemas.openxmlformats.org/officeDocument/2006/relationships/tags" Target="../tags/tag5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image" Target="../media/image4.png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1" Type="http://schemas.openxmlformats.org/officeDocument/2006/relationships/vmlDrawing" Target="../drawings/vmlDrawing2.v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chart" Target="../charts/chart1.xml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image" Target="../media/image9.emf"/><Relationship Id="rId28" Type="http://schemas.openxmlformats.org/officeDocument/2006/relationships/image" Target="../media/image10.png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oleObject" Target="../embeddings/oleObject2.bin"/><Relationship Id="rId27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tags" Target="../tags/tag34.xml"/><Relationship Id="rId18" Type="http://schemas.openxmlformats.org/officeDocument/2006/relationships/chart" Target="../charts/chart4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17" Type="http://schemas.openxmlformats.org/officeDocument/2006/relationships/chart" Target="../charts/chart3.xml"/><Relationship Id="rId2" Type="http://schemas.openxmlformats.org/officeDocument/2006/relationships/tags" Target="../tags/tag23.xml"/><Relationship Id="rId16" Type="http://schemas.openxmlformats.org/officeDocument/2006/relationships/image" Target="../media/image9.emf"/><Relationship Id="rId20" Type="http://schemas.openxmlformats.org/officeDocument/2006/relationships/image" Target="../media/image5.png"/><Relationship Id="rId1" Type="http://schemas.openxmlformats.org/officeDocument/2006/relationships/vmlDrawing" Target="../drawings/vmlDrawing3.v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5" Type="http://schemas.openxmlformats.org/officeDocument/2006/relationships/tags" Target="../tags/tag26.xml"/><Relationship Id="rId15" Type="http://schemas.openxmlformats.org/officeDocument/2006/relationships/oleObject" Target="../embeddings/oleObject3.bin"/><Relationship Id="rId10" Type="http://schemas.openxmlformats.org/officeDocument/2006/relationships/tags" Target="../tags/tag31.xml"/><Relationship Id="rId19" Type="http://schemas.openxmlformats.org/officeDocument/2006/relationships/image" Target="../media/image4.png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pribor-serv.ru/" TargetMode="External"/><Relationship Id="rId13" Type="http://schemas.openxmlformats.org/officeDocument/2006/relationships/image" Target="../media/image13.jpeg"/><Relationship Id="rId18" Type="http://schemas.openxmlformats.org/officeDocument/2006/relationships/image" Target="../media/image18.png"/><Relationship Id="rId3" Type="http://schemas.openxmlformats.org/officeDocument/2006/relationships/tags" Target="../tags/tag36.xml"/><Relationship Id="rId21" Type="http://schemas.openxmlformats.org/officeDocument/2006/relationships/image" Target="../media/image21.jpeg"/><Relationship Id="rId7" Type="http://schemas.openxmlformats.org/officeDocument/2006/relationships/hyperlink" Target="http://www.sniip.ru/" TargetMode="External"/><Relationship Id="rId12" Type="http://schemas.openxmlformats.org/officeDocument/2006/relationships/image" Target="../media/image12.jpeg"/><Relationship Id="rId17" Type="http://schemas.openxmlformats.org/officeDocument/2006/relationships/image" Target="../media/image17.png"/><Relationship Id="rId2" Type="http://schemas.openxmlformats.org/officeDocument/2006/relationships/tags" Target="../tags/tag35.xml"/><Relationship Id="rId16" Type="http://schemas.openxmlformats.org/officeDocument/2006/relationships/image" Target="../media/image16.jpeg"/><Relationship Id="rId20" Type="http://schemas.openxmlformats.org/officeDocument/2006/relationships/image" Target="../media/image20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11" Type="http://schemas.openxmlformats.org/officeDocument/2006/relationships/image" Target="../media/image11.jpeg"/><Relationship Id="rId24" Type="http://schemas.openxmlformats.org/officeDocument/2006/relationships/image" Target="../media/image24.gif"/><Relationship Id="rId5" Type="http://schemas.openxmlformats.org/officeDocument/2006/relationships/oleObject" Target="../embeddings/oleObject4.bin"/><Relationship Id="rId15" Type="http://schemas.openxmlformats.org/officeDocument/2006/relationships/image" Target="../media/image15.jpeg"/><Relationship Id="rId23" Type="http://schemas.openxmlformats.org/officeDocument/2006/relationships/image" Target="../media/image23.jpeg"/><Relationship Id="rId10" Type="http://schemas.openxmlformats.org/officeDocument/2006/relationships/hyperlink" Target="https://centrotech.ru/" TargetMode="External"/><Relationship Id="rId19" Type="http://schemas.openxmlformats.org/officeDocument/2006/relationships/image" Target="../media/image19.png"/><Relationship Id="rId4" Type="http://schemas.openxmlformats.org/officeDocument/2006/relationships/slideLayout" Target="../slideLayouts/slideLayout2.xml"/><Relationship Id="rId9" Type="http://schemas.openxmlformats.org/officeDocument/2006/relationships/hyperlink" Target="http://www.niigrafit.ru/" TargetMode="External"/><Relationship Id="rId14" Type="http://schemas.openxmlformats.org/officeDocument/2006/relationships/image" Target="../media/image14.png"/><Relationship Id="rId22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2800" dirty="0" smtClean="0"/>
              <a:t>Предложения по восстановлению и развитию отраслевых компетенций по направлению «Ядерное приборостроение»</a:t>
            </a:r>
            <a:endParaRPr lang="ru-RU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17034" y="3562350"/>
            <a:ext cx="8424167" cy="214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FontTx/>
              <a:buNone/>
              <a:defRPr sz="1400" b="1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2000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62050" indent="-268288" algn="l" rtl="0" eaLnBrk="0" fontAlgn="base" hangingPunct="0">
              <a:spcBef>
                <a:spcPct val="0"/>
              </a:spcBef>
              <a:spcAft>
                <a:spcPct val="30000"/>
              </a:spcAft>
              <a:buBlip>
                <a:blip r:embed="rId2"/>
              </a:buBlip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6652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732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304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876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448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020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800" kern="0" dirty="0">
                <a:solidFill>
                  <a:schemeClr val="hlink"/>
                </a:solidFill>
                <a:latin typeface="+mj-lt"/>
              </a:rPr>
              <a:t>Белкин Д.Ю.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800" kern="0" dirty="0">
                <a:solidFill>
                  <a:schemeClr val="hlink"/>
                </a:solidFill>
                <a:latin typeface="+mj-lt"/>
              </a:rPr>
              <a:t>Директор по развитию </a:t>
            </a:r>
            <a:r>
              <a:rPr lang="ru-RU" sz="1800" kern="0" dirty="0" smtClean="0">
                <a:solidFill>
                  <a:schemeClr val="hlink"/>
                </a:solidFill>
                <a:latin typeface="+mj-lt"/>
              </a:rPr>
              <a:t>новых бизнесов АО </a:t>
            </a:r>
            <a:r>
              <a:rPr lang="ru-RU" sz="1800" kern="0" dirty="0">
                <a:solidFill>
                  <a:schemeClr val="hlink"/>
                </a:solidFill>
                <a:latin typeface="+mj-lt"/>
              </a:rPr>
              <a:t>«РАСУ»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800" kern="0" dirty="0" smtClean="0">
                <a:solidFill>
                  <a:schemeClr val="hlink"/>
                </a:solidFill>
                <a:latin typeface="+mj-lt"/>
              </a:rPr>
              <a:t>22.10.2019</a:t>
            </a:r>
            <a:endParaRPr lang="ru-RU" sz="1800" kern="0" dirty="0">
              <a:solidFill>
                <a:schemeClr val="hlin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78741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Суть предложения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4418" y="1125538"/>
            <a:ext cx="11281832" cy="540861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1400" dirty="0"/>
              <a:t>Формирование на базе АО «РАСУ» интегратора по направлению «Ядерное приборостроение» может обеспечить значительный стратегический эффект для </a:t>
            </a:r>
            <a:r>
              <a:rPr lang="ru-RU" sz="1400" dirty="0" err="1"/>
              <a:t>Госкорпорации</a:t>
            </a:r>
            <a:r>
              <a:rPr lang="ru-RU" sz="1400" dirty="0"/>
              <a:t> «</a:t>
            </a:r>
            <a:r>
              <a:rPr lang="ru-RU" sz="1400" dirty="0" err="1"/>
              <a:t>Росатом</a:t>
            </a:r>
            <a:r>
              <a:rPr lang="ru-RU" sz="1400" dirty="0"/>
              <a:t>»:</a:t>
            </a:r>
          </a:p>
          <a:p>
            <a:pPr algn="just">
              <a:lnSpc>
                <a:spcPct val="100000"/>
              </a:lnSpc>
            </a:pPr>
            <a:r>
              <a:rPr lang="ru-RU" sz="1400" b="1" dirty="0" smtClean="0"/>
              <a:t>Увеличение </a:t>
            </a:r>
            <a:r>
              <a:rPr lang="ru-RU" sz="1400" b="1" dirty="0"/>
              <a:t>портфеля заказов и выручки</a:t>
            </a:r>
            <a:r>
              <a:rPr lang="ru-RU" sz="1400" dirty="0"/>
              <a:t> за счёт обеспечения комплектных поставок ключевой номенклатуры изделий ядерного приборостроения. </a:t>
            </a:r>
          </a:p>
          <a:p>
            <a:pPr algn="just">
              <a:lnSpc>
                <a:spcPct val="100000"/>
              </a:lnSpc>
            </a:pPr>
            <a:r>
              <a:rPr lang="ru-RU" sz="1400" dirty="0" smtClean="0"/>
              <a:t>Консолидация </a:t>
            </a:r>
            <a:r>
              <a:rPr lang="ru-RU" sz="1400" dirty="0"/>
              <a:t>отраслевого заказа изделий ядерного приборостроения.</a:t>
            </a:r>
          </a:p>
          <a:p>
            <a:pPr algn="just">
              <a:lnSpc>
                <a:spcPct val="100000"/>
              </a:lnSpc>
            </a:pPr>
            <a:r>
              <a:rPr lang="ru-RU" sz="1400" b="1" dirty="0" smtClean="0"/>
              <a:t>Создание </a:t>
            </a:r>
            <a:r>
              <a:rPr lang="ru-RU" sz="1400" b="1" dirty="0"/>
              <a:t>конкурентоспособного импортозамещающего предложения с высокой добавленной стоимостью</a:t>
            </a:r>
            <a:r>
              <a:rPr lang="ru-RU" sz="1400" dirty="0"/>
              <a:t>.</a:t>
            </a:r>
          </a:p>
          <a:p>
            <a:pPr algn="just">
              <a:lnSpc>
                <a:spcPct val="100000"/>
              </a:lnSpc>
            </a:pPr>
            <a:r>
              <a:rPr lang="ru-RU" sz="1400" dirty="0" smtClean="0"/>
              <a:t>Вывод </a:t>
            </a:r>
            <a:r>
              <a:rPr lang="ru-RU" sz="1400" dirty="0"/>
              <a:t>на рынок (вне контура) отраслевых предприятий с новыми продуктами.</a:t>
            </a:r>
          </a:p>
          <a:p>
            <a:pPr algn="just">
              <a:lnSpc>
                <a:spcPct val="100000"/>
              </a:lnSpc>
            </a:pPr>
            <a:r>
              <a:rPr lang="ru-RU" sz="1400" dirty="0" smtClean="0"/>
              <a:t>Обеспечение </a:t>
            </a:r>
            <a:r>
              <a:rPr lang="ru-RU" sz="1400" dirty="0"/>
              <a:t>технологической независимости отраслевых проектов на всех этапах жизненного цикла продукта.</a:t>
            </a:r>
          </a:p>
          <a:p>
            <a:pPr algn="just">
              <a:lnSpc>
                <a:spcPct val="100000"/>
              </a:lnSpc>
            </a:pPr>
            <a:r>
              <a:rPr lang="ru-RU" sz="1400" dirty="0" smtClean="0"/>
              <a:t>Восстановление </a:t>
            </a:r>
            <a:r>
              <a:rPr lang="ru-RU" sz="1400" dirty="0"/>
              <a:t>разработки и производства высокоточного аналитического оборудования на отечественных предприятиях.</a:t>
            </a:r>
          </a:p>
          <a:p>
            <a:pPr algn="just">
              <a:lnSpc>
                <a:spcPct val="100000"/>
              </a:lnSpc>
            </a:pPr>
            <a:r>
              <a:rPr lang="ru-RU" sz="1400" dirty="0" smtClean="0"/>
              <a:t>Развитие </a:t>
            </a:r>
            <a:r>
              <a:rPr lang="ru-RU" sz="1400" dirty="0"/>
              <a:t>компетенций, расширение продуктовых линеек, диверсификация направлений деятельности.</a:t>
            </a:r>
          </a:p>
          <a:p>
            <a:pPr algn="just">
              <a:lnSpc>
                <a:spcPct val="100000"/>
              </a:lnSpc>
            </a:pPr>
            <a:r>
              <a:rPr lang="ru-RU" sz="1400" dirty="0" smtClean="0"/>
              <a:t>Создание </a:t>
            </a:r>
            <a:r>
              <a:rPr lang="ru-RU" sz="1400" dirty="0"/>
              <a:t>научно-технического задела по перспективному приборостроению, технический маркетинг (патенты, лицензии).</a:t>
            </a:r>
          </a:p>
          <a:p>
            <a:pPr algn="just">
              <a:lnSpc>
                <a:spcPct val="100000"/>
              </a:lnSpc>
            </a:pPr>
            <a:r>
              <a:rPr lang="ru-RU" sz="1400" dirty="0" smtClean="0"/>
              <a:t>Укрепление </a:t>
            </a:r>
            <a:r>
              <a:rPr lang="ru-RU" sz="1400" dirty="0"/>
              <a:t>позиции отрасли на международных рынках.</a:t>
            </a:r>
          </a:p>
          <a:p>
            <a:pPr algn="just">
              <a:lnSpc>
                <a:spcPct val="100000"/>
              </a:lnSpc>
            </a:pPr>
            <a:r>
              <a:rPr lang="ru-RU" sz="1400" dirty="0" smtClean="0"/>
              <a:t>Формирование </a:t>
            </a:r>
            <a:r>
              <a:rPr lang="ru-RU" sz="1400" dirty="0"/>
              <a:t>M&amp;A и совместная локализация с лидерами рынка.</a:t>
            </a:r>
          </a:p>
          <a:p>
            <a:pPr algn="just">
              <a:lnSpc>
                <a:spcPct val="100000"/>
              </a:lnSpc>
            </a:pPr>
            <a:r>
              <a:rPr lang="ru-RU" sz="1400" dirty="0" smtClean="0"/>
              <a:t>Восстановление </a:t>
            </a:r>
            <a:r>
              <a:rPr lang="ru-RU" sz="1400" dirty="0"/>
              <a:t>полного контроля при приборном оснащении ядерно- и радиационно-опасных объектов.</a:t>
            </a:r>
          </a:p>
          <a:p>
            <a:pPr algn="just">
              <a:lnSpc>
                <a:spcPct val="100000"/>
              </a:lnSpc>
            </a:pPr>
            <a:r>
              <a:rPr lang="ru-RU" sz="1400" dirty="0" smtClean="0"/>
              <a:t>Осуществление </a:t>
            </a:r>
            <a:r>
              <a:rPr lang="ru-RU" sz="1400" dirty="0"/>
              <a:t>сервисных функций в части технического обслуживания и метрологического обеспечения изделий ядерного приборостроения как отечественного, так и импортного производства.</a:t>
            </a:r>
          </a:p>
          <a:p>
            <a:pPr algn="just">
              <a:lnSpc>
                <a:spcPct val="100000"/>
              </a:lnSpc>
            </a:pPr>
            <a:r>
              <a:rPr lang="ru-RU" sz="1400" b="1" dirty="0" smtClean="0">
                <a:solidFill>
                  <a:srgbClr val="FF0000"/>
                </a:solidFill>
              </a:rPr>
              <a:t>Создание </a:t>
            </a:r>
            <a:r>
              <a:rPr lang="ru-RU" sz="1400" b="1" dirty="0">
                <a:solidFill>
                  <a:srgbClr val="FF0000"/>
                </a:solidFill>
              </a:rPr>
              <a:t>отраслевого метрологического центра измерений ионизирующих излучений</a:t>
            </a:r>
            <a:r>
              <a:rPr lang="ru-RU" sz="1400" dirty="0">
                <a:solidFill>
                  <a:srgbClr val="FF0000"/>
                </a:solidFill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7E04-85B5-4DC9-AB72-915E68FD566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11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Проект решения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0363" algn="just">
              <a:buClr>
                <a:schemeClr val="tx1"/>
              </a:buClr>
              <a:buFont typeface="+mj-lt"/>
              <a:buAutoNum type="arabicPeriod"/>
            </a:pPr>
            <a:r>
              <a:rPr lang="ru-RU" sz="1800" dirty="0"/>
              <a:t>Инициативу по запуску нового бизнеса «Ядерное приборостроение» признать актуальной.</a:t>
            </a:r>
          </a:p>
          <a:p>
            <a:pPr marL="0" indent="360363" algn="just">
              <a:buClr>
                <a:schemeClr val="tx1"/>
              </a:buClr>
              <a:buFont typeface="+mj-lt"/>
              <a:buAutoNum type="arabicPeriod"/>
            </a:pPr>
            <a:r>
              <a:rPr lang="ru-RU" sz="1800" dirty="0"/>
              <a:t>Поручить директору по развитию </a:t>
            </a:r>
            <a:r>
              <a:rPr lang="ru-RU" sz="1800" dirty="0" smtClean="0"/>
              <a:t>новых бизнесов </a:t>
            </a:r>
            <a:r>
              <a:rPr lang="ru-RU" sz="1800" dirty="0"/>
              <a:t>Белкину Д.Ю. совместно с представителями профильных структурных подразделений АО «РАСУ» и потенциальных организаций-участников бизнеса (по согласованию) сформировать рабочую группу по подготовке проекта презентации (с основными положениями продуктовой стратегии и планом интеграции нового бизнеса) для представления инициативы по запуску нового бизнеса «Ядерное приборостроение» руководству </a:t>
            </a:r>
            <a:r>
              <a:rPr lang="ru-RU" sz="1800" dirty="0" err="1"/>
              <a:t>Госкорпорации</a:t>
            </a:r>
            <a:r>
              <a:rPr lang="ru-RU" sz="1800" dirty="0"/>
              <a:t> «</a:t>
            </a:r>
            <a:r>
              <a:rPr lang="ru-RU" sz="1800" dirty="0" err="1"/>
              <a:t>Росатом</a:t>
            </a:r>
            <a:r>
              <a:rPr lang="ru-RU" sz="1800" dirty="0" smtClean="0"/>
              <a:t>».</a:t>
            </a:r>
          </a:p>
          <a:p>
            <a:pPr marL="0" indent="360363" algn="just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</a:pPr>
            <a:r>
              <a:rPr lang="ru-RU" sz="1800" dirty="0" smtClean="0"/>
              <a:t>Ответственный: Белкин Д.Ю.</a:t>
            </a:r>
          </a:p>
          <a:p>
            <a:pPr marL="0" indent="360363" algn="just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</a:pPr>
            <a:r>
              <a:rPr lang="ru-RU" sz="1800" dirty="0" smtClean="0"/>
              <a:t>Срок: 18.11.2019</a:t>
            </a:r>
          </a:p>
          <a:p>
            <a:pPr marL="0" indent="360363" algn="just">
              <a:buClr>
                <a:schemeClr val="tx1"/>
              </a:buClr>
              <a:buFont typeface="+mj-lt"/>
              <a:buAutoNum type="arabicPeriod" startAt="3"/>
            </a:pPr>
            <a:r>
              <a:rPr lang="ru-RU" sz="1800" dirty="0" smtClean="0"/>
              <a:t>Обеспечить </a:t>
            </a:r>
            <a:r>
              <a:rPr lang="ru-RU" sz="1800" dirty="0"/>
              <a:t>рассмотрение предложений по запуску нового бизнеса «Ядерное приборостроение» на совещании у первого заместителя генерального директора – директора Блока по развитию и международному бизнесу </a:t>
            </a:r>
            <a:r>
              <a:rPr lang="ru-RU" sz="1800" dirty="0" err="1"/>
              <a:t>Госкорпорации</a:t>
            </a:r>
            <a:r>
              <a:rPr lang="ru-RU" sz="1800" dirty="0"/>
              <a:t> «</a:t>
            </a:r>
            <a:r>
              <a:rPr lang="ru-RU" sz="1800" dirty="0" err="1"/>
              <a:t>Росатом</a:t>
            </a:r>
            <a:r>
              <a:rPr lang="ru-RU" sz="1800" dirty="0" smtClean="0"/>
              <a:t>» Комарова К.Б.</a:t>
            </a:r>
            <a:endParaRPr lang="ru-RU" sz="1800" dirty="0"/>
          </a:p>
          <a:p>
            <a:pPr marL="0" indent="360363" algn="just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</a:pPr>
            <a:r>
              <a:rPr lang="ru-RU" sz="1800" dirty="0"/>
              <a:t>Ответственный: Белкин Д.Ю.</a:t>
            </a:r>
          </a:p>
          <a:p>
            <a:pPr marL="0" indent="360363" algn="just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</a:pPr>
            <a:r>
              <a:rPr lang="ru-RU" sz="1800" dirty="0"/>
              <a:t>Срок: </a:t>
            </a:r>
            <a:r>
              <a:rPr lang="ru-RU" sz="1800" dirty="0" smtClean="0"/>
              <a:t>20.12.2019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7E04-85B5-4DC9-AB72-915E68FD566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3825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Что такое ядерное приборостроение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7E04-85B5-4DC9-AB72-915E68FD5663}" type="slidenum">
              <a:rPr lang="ru-RU" smtClean="0"/>
              <a:t>2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184805"/>
              </p:ext>
            </p:extLst>
          </p:nvPr>
        </p:nvGraphicFramePr>
        <p:xfrm>
          <a:off x="645474" y="6487160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Источник – «Как создавалось отечественное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 ядерное приборостроение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» под редакцией </a:t>
                      </a:r>
                      <a:r>
                        <a:rPr lang="ru-RU" sz="1100" b="0" dirty="0" err="1" smtClean="0">
                          <a:solidFill>
                            <a:schemeClr val="tx1"/>
                          </a:solidFill>
                        </a:rPr>
                        <a:t>Чебышова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 С.Б.,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 Москва 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2002 г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1950" y="1539378"/>
            <a:ext cx="1148715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400" b="1" dirty="0" smtClean="0"/>
              <a:t>Ядерное приборостроение </a:t>
            </a:r>
            <a:r>
              <a:rPr lang="ru-RU" sz="2400" b="1" dirty="0"/>
              <a:t>–</a:t>
            </a:r>
            <a:r>
              <a:rPr lang="ru-RU" sz="2400" b="1" dirty="0" smtClean="0"/>
              <a:t> </a:t>
            </a:r>
            <a:r>
              <a:rPr lang="ru-RU" sz="2400" dirty="0" smtClean="0"/>
              <a:t>отрасль </a:t>
            </a:r>
            <a:r>
              <a:rPr lang="ru-RU" sz="2400" dirty="0"/>
              <a:t>приборостроения, занимающаяся исследованием и разработкой методов, а также исследованием, разработкой, изготовлением </a:t>
            </a:r>
            <a:r>
              <a:rPr lang="ru-RU" sz="2400" dirty="0" smtClean="0"/>
              <a:t>средств:</a:t>
            </a:r>
            <a:endParaRPr lang="ru-RU" sz="2400" dirty="0"/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для обеспечения измерений и контроля характеристик ионизирующих излучений, их полей, параметров взаимодействия ионизирующих излучений со средой, характеристик источников ионизирующих излучений и других параметров и характеристик технологических процессов и оборудования объектов, являющихся источниками ионизирующих </a:t>
            </a:r>
            <a:r>
              <a:rPr lang="ru-RU" sz="2400" dirty="0" smtClean="0"/>
              <a:t>излучений;</a:t>
            </a:r>
            <a:endParaRPr lang="ru-RU" sz="2400" dirty="0"/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для управления этими </a:t>
            </a:r>
            <a:r>
              <a:rPr lang="ru-RU" sz="2400" dirty="0" smtClean="0"/>
              <a:t>объектами.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714961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Этапы развития и реформирования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системы </a:t>
            </a:r>
            <a:r>
              <a:rPr lang="ru-RU" sz="2400" dirty="0"/>
              <a:t>ядерного приборостроения в России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7E04-85B5-4DC9-AB72-915E68FD5663}" type="slidenum">
              <a:rPr lang="ru-RU" smtClean="0"/>
              <a:t>3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031202"/>
              </p:ext>
            </p:extLst>
          </p:nvPr>
        </p:nvGraphicFramePr>
        <p:xfrm>
          <a:off x="433038" y="1071076"/>
          <a:ext cx="11440516" cy="5588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3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431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4089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1966-1991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17-е Главное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управление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</a:rPr>
                        <a:t>Минсредмаша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СССР (атомное приборостроение;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</a:rPr>
                        <a:t>Главатомприбор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), СНИИП – головная организация, единая система ядерного приборостроения, фактически – отдельная отрасль с головными организациями (СНИИП, НИИРТ) и серийными заводами (сигнал, пятигорский завод «Импульс», завод «Электрон», завод «Балтиец», Курский завод «Маяк», ПЗ «Тензор» и др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.).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4089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1992-2004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ФГУП «НИЦ «СНИИП» в структуре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Минатома России, распад единой системы ядерного приборостроения, самостоятельная деятельность бывших серийных заводов и специализированных предприятий, выделившихся из структуры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СНИИП.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8493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2004-2008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1-я инициатива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организовать на базе СНИИП интегрированную компанию по ядерному приборостроению в структуре Федерального агентства по атомной энергии РФ путем возвращения части активов и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компетенций.</a:t>
                      </a:r>
                      <a:endParaRPr lang="ru-RU" sz="1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</a:rPr>
                        <a:t>Причина неудачи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– отсутствие заказов, инвестиций и инфраструктуры + финансовые проблемы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СНИИП.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4089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2012-2015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2-я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инициатива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создания приборостроительного холдинга в дивизионе АЭМ ГК «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</a:rPr>
                        <a:t>Росатом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».</a:t>
                      </a:r>
                      <a:endParaRPr lang="ru-RU" sz="1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just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</a:rPr>
                        <a:t>Причина неудачи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– отсутствие инфраструктуры, поддержки ГК «Росатом» + переориентация АО «СНИИП» на </a:t>
                      </a:r>
                      <a:r>
                        <a:rPr lang="ru-RU" sz="1600" b="0" baseline="0" smtClean="0">
                          <a:solidFill>
                            <a:schemeClr val="tx1"/>
                          </a:solidFill>
                        </a:rPr>
                        <a:t>бизнес </a:t>
                      </a:r>
                      <a:r>
                        <a:rPr lang="ru-RU" sz="1600" b="0" baseline="0" smtClean="0">
                          <a:solidFill>
                            <a:schemeClr val="tx1"/>
                          </a:solidFill>
                        </a:rPr>
                        <a:t>АСУ ТП.</a:t>
                      </a:r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2897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2019-2020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3-я инициатива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по созданию бизнес-единицы «Ядерное приборостроение» на базе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филиала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АО «РАСУ» в качестве интегратора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бизнеса.</a:t>
                      </a:r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ru-RU" sz="1600" b="1" dirty="0" smtClean="0">
                          <a:solidFill>
                            <a:srgbClr val="00B050"/>
                          </a:solidFill>
                        </a:rPr>
                        <a:t>Предпосылки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– наличие инфраструктуры интегратора и организаций-участников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бизнеса, наличие заказов, доступность инвестиций, опора на успешный опыт запуска новых бизнесов «АСУ» и «Электротехника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».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217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Объект 1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271401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Слайд think-cell" r:id="rId22" imgW="270" imgH="270" progId="TCLayout.ActiveDocument.1">
                  <p:embed/>
                </p:oleObj>
              </mc:Choice>
              <mc:Fallback>
                <p:oleObj name="Слайд think-cell" r:id="rId22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ru-RU" sz="9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Перспективные сегменты бизнеса «Ядерное приборостроение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7E04-85B5-4DC9-AB72-915E68FD5663}" type="slidenum">
              <a:rPr lang="ru-RU" smtClean="0"/>
              <a:t>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927100" y="1066800"/>
            <a:ext cx="459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Объем рынка, млрд руб.</a:t>
            </a:r>
            <a:endParaRPr lang="ru-RU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33658" y="1066800"/>
            <a:ext cx="459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Доля и объем сегмента рынка в целевом</a:t>
            </a:r>
            <a:r>
              <a:rPr lang="ru-RU" sz="1400" b="1" dirty="0"/>
              <a:t> </a:t>
            </a:r>
            <a:r>
              <a:rPr lang="ru-RU" sz="1400" b="1" dirty="0" smtClean="0"/>
              <a:t>бизнесе</a:t>
            </a:r>
            <a:endParaRPr lang="ru-RU" sz="1400" b="1" dirty="0"/>
          </a:p>
        </p:txBody>
      </p:sp>
      <p:graphicFrame>
        <p:nvGraphicFramePr>
          <p:cNvPr id="460" name="Chart 3"/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008932284"/>
              </p:ext>
            </p:extLst>
          </p:nvPr>
        </p:nvGraphicFramePr>
        <p:xfrm>
          <a:off x="374650" y="1749425"/>
          <a:ext cx="5421313" cy="433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4"/>
          </a:graphicData>
        </a:graphic>
      </p:graphicFrame>
      <p:cxnSp>
        <p:nvCxnSpPr>
          <p:cNvPr id="450" name="Прямая соединительная линия 449"/>
          <p:cNvCxnSpPr/>
          <p:nvPr>
            <p:custDataLst>
              <p:tags r:id="rId5"/>
            </p:custDataLst>
          </p:nvPr>
        </p:nvCxnSpPr>
        <p:spPr bwMode="gray">
          <a:xfrm flipV="1">
            <a:off x="646113" y="1500188"/>
            <a:ext cx="4878387" cy="3609975"/>
          </a:xfrm>
          <a:prstGeom prst="line">
            <a:avLst/>
          </a:prstGeom>
          <a:ln w="28575" cap="flat" cmpd="sng" algn="ctr">
            <a:solidFill>
              <a:srgbClr val="C0C0C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6" name="Rectangle 3"/>
          <p:cNvSpPr>
            <a:spLocks noGrp="1" noChangeArrowheads="1"/>
          </p:cNvSpPr>
          <p:nvPr>
            <p:custDataLst>
              <p:tags r:id="rId6"/>
            </p:custDataLst>
          </p:nvPr>
        </p:nvSpPr>
        <p:spPr bwMode="gray">
          <a:xfrm>
            <a:off x="4906963" y="2684463"/>
            <a:ext cx="423863" cy="201613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22225" tIns="0" rIns="22225" bIns="0" numCol="1" spcCol="0" anchor="b" anchorCtr="0" compatLnSpc="1">
            <a:prstTxWarp prst="textNoShape">
              <a:avLst/>
            </a:prstTxWarp>
            <a:noAutofit/>
          </a:bodyPr>
          <a:lstStyle>
            <a:lvl1pPr marL="180975" indent="-180975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5"/>
              </a:buBlip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20000"/>
              </a:spcAft>
              <a:buBlip>
                <a:blip r:embed="rId26"/>
              </a:buBlip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62050" indent="-268288" algn="l" rtl="0" eaLnBrk="0" fontAlgn="base" hangingPunct="0">
              <a:spcBef>
                <a:spcPct val="0"/>
              </a:spcBef>
              <a:spcAft>
                <a:spcPct val="30000"/>
              </a:spcAft>
              <a:buBlip>
                <a:blip r:embed="rId26"/>
              </a:buBlip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6652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732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304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876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448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020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33FE06DF-7E56-4FDE-B78F-FDFE4A1A9A47}" type="datetime'''''''''''''''1''''''''35'''''''',''''''''''''''''9'''''''''">
              <a:rPr lang="ru-RU" altLang="en-US" sz="1200" smtClean="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135,9</a:t>
            </a:fld>
            <a:endParaRPr lang="ru-RU" sz="1200" dirty="0" smtClean="0">
              <a:sym typeface="+mn-lt"/>
            </a:endParaRPr>
          </a:p>
        </p:txBody>
      </p:sp>
      <p:sp useBgFill="1">
        <p:nvSpPr>
          <p:cNvPr id="302" name="Rectangle 3"/>
          <p:cNvSpPr>
            <a:spLocks noGrp="1" noChangeArrowheads="1"/>
          </p:cNvSpPr>
          <p:nvPr>
            <p:custDataLst>
              <p:tags r:id="rId7"/>
            </p:custDataLst>
          </p:nvPr>
        </p:nvSpPr>
        <p:spPr bwMode="gray">
          <a:xfrm>
            <a:off x="4135438" y="3862388"/>
            <a:ext cx="339725" cy="201613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22225" tIns="0" rIns="22225" bIns="0" numCol="1" spcCol="0" anchor="b" anchorCtr="0" compatLnSpc="1">
            <a:prstTxWarp prst="textNoShape">
              <a:avLst/>
            </a:prstTxWarp>
            <a:noAutofit/>
          </a:bodyPr>
          <a:lstStyle>
            <a:lvl1pPr marL="180975" indent="-180975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5"/>
              </a:buBlip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20000"/>
              </a:spcAft>
              <a:buBlip>
                <a:blip r:embed="rId26"/>
              </a:buBlip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62050" indent="-268288" algn="l" rtl="0" eaLnBrk="0" fontAlgn="base" hangingPunct="0">
              <a:spcBef>
                <a:spcPct val="0"/>
              </a:spcBef>
              <a:spcAft>
                <a:spcPct val="30000"/>
              </a:spcAft>
              <a:buBlip>
                <a:blip r:embed="rId26"/>
              </a:buBlip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6652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732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304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876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448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020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099E287-C170-4107-BF16-13BF23C3908C}" type="datetime'''''7''''8'''',''''''''''''''''''''''''''''''''9'">
              <a:rPr lang="ru-RU" altLang="en-US" sz="1200" smtClean="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78,9</a:t>
            </a:fld>
            <a:endParaRPr lang="ru-RU" sz="1200" dirty="0" smtClean="0">
              <a:sym typeface="+mn-lt"/>
            </a:endParaRPr>
          </a:p>
        </p:txBody>
      </p:sp>
      <p:sp useBgFill="1">
        <p:nvSpPr>
          <p:cNvPr id="303" name="Rectangle 3"/>
          <p:cNvSpPr>
            <a:spLocks noGrp="1" noChangeArrowheads="1"/>
          </p:cNvSpPr>
          <p:nvPr>
            <p:custDataLst>
              <p:tags r:id="rId8"/>
            </p:custDataLst>
          </p:nvPr>
        </p:nvSpPr>
        <p:spPr bwMode="gray">
          <a:xfrm>
            <a:off x="4505325" y="3155950"/>
            <a:ext cx="412750" cy="201613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22225" tIns="0" rIns="22225" bIns="0" numCol="1" spcCol="0" anchor="b" anchorCtr="0" compatLnSpc="1">
            <a:prstTxWarp prst="textNoShape">
              <a:avLst/>
            </a:prstTxWarp>
            <a:noAutofit/>
          </a:bodyPr>
          <a:lstStyle>
            <a:lvl1pPr marL="180975" indent="-180975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5"/>
              </a:buBlip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20000"/>
              </a:spcAft>
              <a:buBlip>
                <a:blip r:embed="rId26"/>
              </a:buBlip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62050" indent="-268288" algn="l" rtl="0" eaLnBrk="0" fontAlgn="base" hangingPunct="0">
              <a:spcBef>
                <a:spcPct val="0"/>
              </a:spcBef>
              <a:spcAft>
                <a:spcPct val="30000"/>
              </a:spcAft>
              <a:buBlip>
                <a:blip r:embed="rId26"/>
              </a:buBlip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6652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732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304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876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448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020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21DD4EC-38EE-4BFC-959F-86D35EA83297}" type="datetime'''''''''''''''''''''''1''''''''1''3'''''''''''''',''''''''1'">
              <a:rPr lang="ru-RU" altLang="en-US" sz="1200" smtClean="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113,1</a:t>
            </a:fld>
            <a:endParaRPr lang="ru-RU" sz="1200" dirty="0" smtClean="0">
              <a:sym typeface="+mn-lt"/>
            </a:endParaRPr>
          </a:p>
        </p:txBody>
      </p:sp>
      <p:sp>
        <p:nvSpPr>
          <p:cNvPr id="449" name="Rectangle 3"/>
          <p:cNvSpPr>
            <a:spLocks noGrp="1" noChangeArrowheads="1"/>
          </p:cNvSpPr>
          <p:nvPr>
            <p:custDataLst>
              <p:tags r:id="rId9"/>
            </p:custDataLst>
          </p:nvPr>
        </p:nvSpPr>
        <p:spPr bwMode="auto">
          <a:xfrm>
            <a:off x="2852738" y="3186113"/>
            <a:ext cx="463550" cy="238125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180975" indent="-180975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5"/>
              </a:buBlip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20000"/>
              </a:spcAft>
              <a:buBlip>
                <a:blip r:embed="rId26"/>
              </a:buBlip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62050" indent="-268288" algn="l" rtl="0" eaLnBrk="0" fontAlgn="base" hangingPunct="0">
              <a:spcBef>
                <a:spcPct val="0"/>
              </a:spcBef>
              <a:spcAft>
                <a:spcPct val="30000"/>
              </a:spcAft>
              <a:buBlip>
                <a:blip r:embed="rId26"/>
              </a:buBlip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6652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732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304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876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448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020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17E93E5-42F8-4EB6-923D-6E638C22D3B8}" type="datetime'''''''''''''''+''3''''''''''''''''''''''''''1%'''''''''">
              <a:rPr lang="ru-RU" altLang="en-US" sz="1000" b="1" smtClean="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+31%</a:t>
            </a:fld>
            <a:endParaRPr lang="ru-RU" sz="1000" b="1" dirty="0" smtClean="0">
              <a:sym typeface="+mn-lt"/>
            </a:endParaRPr>
          </a:p>
        </p:txBody>
      </p:sp>
      <p:graphicFrame>
        <p:nvGraphicFramePr>
          <p:cNvPr id="31" name="Chart 3"/>
          <p:cNvGraphicFramePr/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2377727266"/>
              </p:ext>
            </p:extLst>
          </p:nvPr>
        </p:nvGraphicFramePr>
        <p:xfrm>
          <a:off x="7770813" y="1292225"/>
          <a:ext cx="3141662" cy="3141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7"/>
          </a:graphicData>
        </a:graphic>
      </p:graphicFrame>
      <p:sp>
        <p:nvSpPr>
          <p:cNvPr id="335" name="Rectangle 3"/>
          <p:cNvSpPr>
            <a:spLocks noGrp="1" noChangeArrowheads="1"/>
          </p:cNvSpPr>
          <p:nvPr>
            <p:custDataLst>
              <p:tags r:id="rId11"/>
            </p:custDataLst>
          </p:nvPr>
        </p:nvSpPr>
        <p:spPr bwMode="gray">
          <a:xfrm>
            <a:off x="9134475" y="4019550"/>
            <a:ext cx="4127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DB1C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15875" tIns="0" rIns="15875" bIns="0" numCol="1" spcCol="0" anchor="ctr" anchorCtr="0" compatLnSpc="1">
            <a:prstTxWarp prst="textNoShape">
              <a:avLst/>
            </a:prstTxWarp>
            <a:noAutofit/>
          </a:bodyPr>
          <a:lstStyle>
            <a:lvl1pPr marL="180975" indent="-180975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5"/>
              </a:buBlip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20000"/>
              </a:spcAft>
              <a:buBlip>
                <a:blip r:embed="rId26"/>
              </a:buBlip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62050" indent="-268288" algn="l" rtl="0" eaLnBrk="0" fontAlgn="base" hangingPunct="0">
              <a:spcBef>
                <a:spcPct val="0"/>
              </a:spcBef>
              <a:spcAft>
                <a:spcPct val="30000"/>
              </a:spcAft>
              <a:buBlip>
                <a:blip r:embed="rId26"/>
              </a:buBlip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6652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732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304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876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448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020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30128BC-C5CD-457B-8179-ABBE84CDEA03}" type="datetime'''''''''''''''6'''''''''''''''''''''''''''' ''7''2''''3,8'''">
              <a:rPr lang="ru-RU" altLang="en-US" sz="900" smtClean="0">
                <a:solidFill>
                  <a:schemeClr val="bg1"/>
                </a:solidFill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6 723,8</a:t>
            </a:fld>
            <a:r>
              <a:rPr lang="ru-RU" altLang="en-US" sz="900" dirty="0" smtClean="0">
                <a:solidFill>
                  <a:schemeClr val="bg1"/>
                </a:solidFill>
              </a:rPr>
              <a:t/>
            </a:r>
            <a:br>
              <a:rPr lang="ru-RU" altLang="en-US" sz="900" dirty="0" smtClean="0">
                <a:solidFill>
                  <a:schemeClr val="bg1"/>
                </a:solidFill>
              </a:rPr>
            </a:br>
            <a:r>
              <a:rPr lang="ru-RU" altLang="en-US" sz="900" dirty="0" smtClean="0">
                <a:solidFill>
                  <a:schemeClr val="bg1"/>
                </a:solidFill>
              </a:rPr>
              <a:t>(</a:t>
            </a:r>
            <a:fld id="{C7C771D5-D43C-4276-949A-960DABA5CDE7}" type="datetime'''''4''''''''''''''''''''2''''''''%'''''''''''''''''''''''''">
              <a:rPr lang="ru-RU" altLang="en-US" sz="900" smtClean="0">
                <a:solidFill>
                  <a:schemeClr val="bg1"/>
                </a:solidFill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42%</a:t>
            </a:fld>
            <a:r>
              <a:rPr lang="ru-RU" sz="900" dirty="0" smtClean="0">
                <a:solidFill>
                  <a:schemeClr val="bg1"/>
                </a:solidFill>
                <a:sym typeface="+mn-lt"/>
              </a:rPr>
              <a:t>)</a:t>
            </a:r>
          </a:p>
        </p:txBody>
      </p:sp>
      <p:sp>
        <p:nvSpPr>
          <p:cNvPr id="244" name="Rectangle 3"/>
          <p:cNvSpPr>
            <a:spLocks noGrp="1" noChangeArrowheads="1"/>
          </p:cNvSpPr>
          <p:nvPr>
            <p:custDataLst>
              <p:tags r:id="rId12"/>
            </p:custDataLst>
          </p:nvPr>
        </p:nvSpPr>
        <p:spPr bwMode="gray">
          <a:xfrm>
            <a:off x="8139113" y="1990725"/>
            <a:ext cx="4127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DB1C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15875" tIns="0" rIns="15875" bIns="0" numCol="1" spcCol="0" anchor="ctr" anchorCtr="0" compatLnSpc="1">
            <a:prstTxWarp prst="textNoShape">
              <a:avLst/>
            </a:prstTxWarp>
            <a:noAutofit/>
          </a:bodyPr>
          <a:lstStyle>
            <a:lvl1pPr marL="180975" indent="-180975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5"/>
              </a:buBlip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20000"/>
              </a:spcAft>
              <a:buBlip>
                <a:blip r:embed="rId26"/>
              </a:buBlip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62050" indent="-268288" algn="l" rtl="0" eaLnBrk="0" fontAlgn="base" hangingPunct="0">
              <a:spcBef>
                <a:spcPct val="0"/>
              </a:spcBef>
              <a:spcAft>
                <a:spcPct val="30000"/>
              </a:spcAft>
              <a:buBlip>
                <a:blip r:embed="rId26"/>
              </a:buBlip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6652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732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304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876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448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020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0F69DD70-64B9-43F3-9BF1-1369383F164F}" type="datetime'''''1'' ''''''''''''''''''31''''''''''0'''''''',''''''2'''">
              <a:rPr lang="ru-RU" altLang="en-US" sz="900" smtClean="0">
                <a:solidFill>
                  <a:schemeClr val="bg1"/>
                </a:solidFill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1 310,2</a:t>
            </a:fld>
            <a:r>
              <a:rPr lang="ru-RU" altLang="en-US" sz="900" smtClean="0">
                <a:solidFill>
                  <a:schemeClr val="bg1"/>
                </a:solidFill>
              </a:rPr>
              <a:t/>
            </a:r>
            <a:br>
              <a:rPr lang="ru-RU" altLang="en-US" sz="900" smtClean="0">
                <a:solidFill>
                  <a:schemeClr val="bg1"/>
                </a:solidFill>
              </a:rPr>
            </a:br>
            <a:r>
              <a:rPr lang="ru-RU" altLang="en-US" sz="900" smtClean="0">
                <a:solidFill>
                  <a:schemeClr val="bg1"/>
                </a:solidFill>
              </a:rPr>
              <a:t>(</a:t>
            </a:r>
            <a:fld id="{9F24C1D2-2142-4E10-811D-36F51FB7DDE3}" type="datetime'8''''''''%'''''''''''''''''''''''''''''''''">
              <a:rPr lang="ru-RU" altLang="en-US" sz="900" smtClean="0">
                <a:solidFill>
                  <a:schemeClr val="bg1"/>
                </a:solidFill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8%</a:t>
            </a:fld>
            <a:r>
              <a:rPr lang="ru-RU" sz="900" smtClean="0">
                <a:solidFill>
                  <a:schemeClr val="bg1"/>
                </a:solidFill>
                <a:sym typeface="+mn-lt"/>
              </a:rPr>
              <a:t>)</a:t>
            </a:r>
            <a:endParaRPr lang="ru-RU" sz="900" dirty="0" smtClean="0">
              <a:solidFill>
                <a:schemeClr val="bg1"/>
              </a:solidFill>
              <a:sym typeface="+mn-lt"/>
            </a:endParaRPr>
          </a:p>
        </p:txBody>
      </p:sp>
      <p:sp>
        <p:nvSpPr>
          <p:cNvPr id="321" name="Rectangle 3"/>
          <p:cNvSpPr>
            <a:spLocks noGrp="1" noChangeArrowheads="1"/>
          </p:cNvSpPr>
          <p:nvPr>
            <p:custDataLst>
              <p:tags r:id="rId13"/>
            </p:custDataLst>
          </p:nvPr>
        </p:nvSpPr>
        <p:spPr bwMode="gray">
          <a:xfrm>
            <a:off x="7870825" y="2635250"/>
            <a:ext cx="4127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DB1C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15875" tIns="0" rIns="15875" bIns="0" numCol="1" spcCol="0" anchor="ctr" anchorCtr="0" compatLnSpc="1">
            <a:prstTxWarp prst="textNoShape">
              <a:avLst/>
            </a:prstTxWarp>
            <a:noAutofit/>
          </a:bodyPr>
          <a:lstStyle>
            <a:lvl1pPr marL="180975" indent="-180975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5"/>
              </a:buBlip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20000"/>
              </a:spcAft>
              <a:buBlip>
                <a:blip r:embed="rId26"/>
              </a:buBlip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62050" indent="-268288" algn="l" rtl="0" eaLnBrk="0" fontAlgn="base" hangingPunct="0">
              <a:spcBef>
                <a:spcPct val="0"/>
              </a:spcBef>
              <a:spcAft>
                <a:spcPct val="30000"/>
              </a:spcAft>
              <a:buBlip>
                <a:blip r:embed="rId26"/>
              </a:buBlip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6652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732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304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876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448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020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6D81125E-E697-4998-BFAE-EE61FC993E1F}" type="datetime'''''''1'' ''''''''''''''''''57''''''''''6'',''''''''''''2'''">
              <a:rPr lang="ru-RU" altLang="en-US" sz="900" smtClean="0">
                <a:solidFill>
                  <a:schemeClr val="bg1"/>
                </a:solidFill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1 576,2</a:t>
            </a:fld>
            <a:r>
              <a:rPr lang="ru-RU" altLang="en-US" sz="900" smtClean="0">
                <a:solidFill>
                  <a:schemeClr val="bg1"/>
                </a:solidFill>
              </a:rPr>
              <a:t/>
            </a:r>
            <a:br>
              <a:rPr lang="ru-RU" altLang="en-US" sz="900" smtClean="0">
                <a:solidFill>
                  <a:schemeClr val="bg1"/>
                </a:solidFill>
              </a:rPr>
            </a:br>
            <a:r>
              <a:rPr lang="ru-RU" altLang="en-US" sz="900" smtClean="0">
                <a:solidFill>
                  <a:schemeClr val="bg1"/>
                </a:solidFill>
              </a:rPr>
              <a:t>(</a:t>
            </a:r>
            <a:fld id="{91B448BC-CC5E-4F44-9B3B-1253F40575DC}" type="datetime'''''1''''''''''''''''''''''0''''''%'''''''''''''''">
              <a:rPr lang="ru-RU" altLang="en-US" sz="900" smtClean="0">
                <a:solidFill>
                  <a:schemeClr val="bg1"/>
                </a:solidFill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10%</a:t>
            </a:fld>
            <a:r>
              <a:rPr lang="ru-RU" sz="900" smtClean="0">
                <a:solidFill>
                  <a:schemeClr val="bg1"/>
                </a:solidFill>
                <a:sym typeface="+mn-lt"/>
              </a:rPr>
              <a:t>)</a:t>
            </a:r>
            <a:endParaRPr lang="ru-RU" sz="900" dirty="0" smtClean="0">
              <a:solidFill>
                <a:schemeClr val="bg1"/>
              </a:solidFill>
              <a:sym typeface="+mn-lt"/>
            </a:endParaRPr>
          </a:p>
        </p:txBody>
      </p:sp>
      <p:sp>
        <p:nvSpPr>
          <p:cNvPr id="403" name="Rectangle 3"/>
          <p:cNvSpPr>
            <a:spLocks noGrp="1" noChangeArrowheads="1"/>
          </p:cNvSpPr>
          <p:nvPr>
            <p:custDataLst>
              <p:tags r:id="rId14"/>
            </p:custDataLst>
          </p:nvPr>
        </p:nvSpPr>
        <p:spPr bwMode="gray">
          <a:xfrm>
            <a:off x="8566150" y="1601788"/>
            <a:ext cx="4127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DB1C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15875" tIns="0" rIns="15875" bIns="0" numCol="1" spcCol="0" anchor="ctr" anchorCtr="0" compatLnSpc="1">
            <a:prstTxWarp prst="textNoShape">
              <a:avLst/>
            </a:prstTxWarp>
            <a:noAutofit/>
          </a:bodyPr>
          <a:lstStyle>
            <a:lvl1pPr marL="180975" indent="-180975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5"/>
              </a:buBlip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20000"/>
              </a:spcAft>
              <a:buBlip>
                <a:blip r:embed="rId26"/>
              </a:buBlip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62050" indent="-268288" algn="l" rtl="0" eaLnBrk="0" fontAlgn="base" hangingPunct="0">
              <a:spcBef>
                <a:spcPct val="0"/>
              </a:spcBef>
              <a:spcAft>
                <a:spcPct val="30000"/>
              </a:spcAft>
              <a:buBlip>
                <a:blip r:embed="rId26"/>
              </a:buBlip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6652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732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304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876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448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020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57CA937-4840-44E9-802C-6B590EB8A327}" type="datetime'''1 ''''''''''''08''''''''''''5'''''''',''''0'''''''''''''''''">
              <a:rPr lang="ru-RU" altLang="en-US" sz="900" smtClean="0"/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1 085,0</a:t>
            </a:fld>
            <a:r>
              <a:rPr lang="ru-RU" altLang="en-US" sz="900" smtClean="0"/>
              <a:t/>
            </a:r>
            <a:br>
              <a:rPr lang="ru-RU" altLang="en-US" sz="900" smtClean="0"/>
            </a:br>
            <a:r>
              <a:rPr lang="ru-RU" altLang="en-US" sz="900" smtClean="0"/>
              <a:t>(</a:t>
            </a:r>
            <a:fld id="{B77E3CED-2622-4977-AC1C-D324249A161B}" type="datetime'''7''''''''''%'''''''''''''''''''''">
              <a:rPr lang="ru-RU" altLang="en-US" sz="900" smtClean="0"/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7%</a:t>
            </a:fld>
            <a:r>
              <a:rPr lang="ru-RU" sz="900" smtClean="0">
                <a:sym typeface="+mn-lt"/>
              </a:rPr>
              <a:t>)</a:t>
            </a:r>
            <a:endParaRPr lang="ru-RU" sz="900" dirty="0" smtClean="0">
              <a:sym typeface="+mn-lt"/>
            </a:endParaRPr>
          </a:p>
        </p:txBody>
      </p:sp>
      <p:sp>
        <p:nvSpPr>
          <p:cNvPr id="398" name="Rectangle 3"/>
          <p:cNvSpPr>
            <a:spLocks noGrp="1" noChangeArrowheads="1"/>
          </p:cNvSpPr>
          <p:nvPr>
            <p:custDataLst>
              <p:tags r:id="rId15"/>
            </p:custDataLst>
          </p:nvPr>
        </p:nvSpPr>
        <p:spPr bwMode="gray">
          <a:xfrm>
            <a:off x="9971088" y="1809750"/>
            <a:ext cx="4127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4D4D4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15875" tIns="0" rIns="15875" bIns="0" numCol="1" spcCol="0" anchor="ctr" anchorCtr="0" compatLnSpc="1">
            <a:prstTxWarp prst="textNoShape">
              <a:avLst/>
            </a:prstTxWarp>
            <a:noAutofit/>
          </a:bodyPr>
          <a:lstStyle>
            <a:lvl1pPr marL="180975" indent="-180975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5"/>
              </a:buBlip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20000"/>
              </a:spcAft>
              <a:buBlip>
                <a:blip r:embed="rId26"/>
              </a:buBlip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62050" indent="-268288" algn="l" rtl="0" eaLnBrk="0" fontAlgn="base" hangingPunct="0">
              <a:spcBef>
                <a:spcPct val="0"/>
              </a:spcBef>
              <a:spcAft>
                <a:spcPct val="30000"/>
              </a:spcAft>
              <a:buBlip>
                <a:blip r:embed="rId26"/>
              </a:buBlip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6652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732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304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876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448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020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0D6AB339-A653-4842-8DB0-13A9A085CE35}" type="datetime'''''''''''3 ''''''28''''''''''2'''''''''''''',9'''''''''">
              <a:rPr lang="ru-RU" altLang="en-US" sz="900" smtClean="0">
                <a:solidFill>
                  <a:schemeClr val="bg1"/>
                </a:solidFill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3 282,9</a:t>
            </a:fld>
            <a:r>
              <a:rPr lang="ru-RU" altLang="en-US" sz="900" smtClean="0">
                <a:solidFill>
                  <a:schemeClr val="bg1"/>
                </a:solidFill>
              </a:rPr>
              <a:t/>
            </a:r>
            <a:br>
              <a:rPr lang="ru-RU" altLang="en-US" sz="900" smtClean="0">
                <a:solidFill>
                  <a:schemeClr val="bg1"/>
                </a:solidFill>
              </a:rPr>
            </a:br>
            <a:r>
              <a:rPr lang="ru-RU" altLang="en-US" sz="900" smtClean="0">
                <a:solidFill>
                  <a:schemeClr val="bg1"/>
                </a:solidFill>
              </a:rPr>
              <a:t>(</a:t>
            </a:r>
            <a:fld id="{1A9EF6F8-CBB5-4F3F-A881-730251AE0A93}" type="datetime'''''''''2''''''''''''''''''''1''''''%'''''">
              <a:rPr lang="ru-RU" altLang="en-US" sz="900" smtClean="0">
                <a:solidFill>
                  <a:schemeClr val="bg1"/>
                </a:solidFill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21%</a:t>
            </a:fld>
            <a:r>
              <a:rPr lang="ru-RU" sz="900" smtClean="0">
                <a:solidFill>
                  <a:schemeClr val="bg1"/>
                </a:solidFill>
                <a:sym typeface="+mn-lt"/>
              </a:rPr>
              <a:t>)</a:t>
            </a:r>
            <a:endParaRPr lang="ru-RU" sz="900" dirty="0" smtClean="0">
              <a:solidFill>
                <a:schemeClr val="bg1"/>
              </a:solidFill>
              <a:sym typeface="+mn-lt"/>
            </a:endParaRPr>
          </a:p>
        </p:txBody>
      </p:sp>
      <p:sp>
        <p:nvSpPr>
          <p:cNvPr id="405" name="Rectangle 3"/>
          <p:cNvSpPr>
            <a:spLocks noGrp="1" noChangeArrowheads="1"/>
          </p:cNvSpPr>
          <p:nvPr>
            <p:custDataLst>
              <p:tags r:id="rId16"/>
            </p:custDataLst>
          </p:nvPr>
        </p:nvSpPr>
        <p:spPr bwMode="gray">
          <a:xfrm>
            <a:off x="8993188" y="1428750"/>
            <a:ext cx="317500" cy="301625"/>
          </a:xfrm>
          <a:prstGeom prst="rect">
            <a:avLst/>
          </a:prstGeom>
          <a:solidFill>
            <a:srgbClr val="C3CF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15875" tIns="0" rIns="15875" bIns="0" numCol="1" spcCol="0" anchor="ctr" anchorCtr="0" compatLnSpc="1">
            <a:prstTxWarp prst="textNoShape">
              <a:avLst/>
            </a:prstTxWarp>
            <a:noAutofit/>
          </a:bodyPr>
          <a:lstStyle>
            <a:lvl1pPr marL="180975" indent="-180975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5"/>
              </a:buBlip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20000"/>
              </a:spcAft>
              <a:buBlip>
                <a:blip r:embed="rId26"/>
              </a:buBlip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62050" indent="-268288" algn="l" rtl="0" eaLnBrk="0" fontAlgn="base" hangingPunct="0">
              <a:spcBef>
                <a:spcPct val="0"/>
              </a:spcBef>
              <a:spcAft>
                <a:spcPct val="30000"/>
              </a:spcAft>
              <a:buBlip>
                <a:blip r:embed="rId26"/>
              </a:buBlip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6652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732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304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876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448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020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11117C91-5237-41F3-86EB-75CF7309F5F0}" type="datetime'''''''''''''''''''''''5''''''''''7''''''5'''',''''4'''''''">
              <a:rPr lang="ru-RU" altLang="en-US" sz="900" smtClean="0"/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575,4</a:t>
            </a:fld>
            <a:r>
              <a:rPr lang="ru-RU" altLang="en-US" sz="900" smtClean="0"/>
              <a:t/>
            </a:r>
            <a:br>
              <a:rPr lang="ru-RU" altLang="en-US" sz="900" smtClean="0"/>
            </a:br>
            <a:r>
              <a:rPr lang="ru-RU" altLang="en-US" sz="900" smtClean="0"/>
              <a:t>(</a:t>
            </a:r>
            <a:fld id="{F7036092-843F-4AAF-AA28-D285369DF64C}" type="datetime'''''''''''''''''''''''4''''''''''''''''''''''''''''%'''">
              <a:rPr lang="ru-RU" altLang="en-US" sz="900" smtClean="0"/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4%</a:t>
            </a:fld>
            <a:r>
              <a:rPr lang="ru-RU" sz="900" smtClean="0">
                <a:sym typeface="+mn-lt"/>
              </a:rPr>
              <a:t>)</a:t>
            </a:r>
            <a:endParaRPr lang="ru-RU" sz="900" dirty="0" smtClean="0">
              <a:sym typeface="+mn-lt"/>
            </a:endParaRPr>
          </a:p>
        </p:txBody>
      </p:sp>
      <p:sp>
        <p:nvSpPr>
          <p:cNvPr id="186" name="Rectangle 3"/>
          <p:cNvSpPr>
            <a:spLocks noGrp="1" noChangeArrowheads="1"/>
          </p:cNvSpPr>
          <p:nvPr>
            <p:custDataLst>
              <p:tags r:id="rId17"/>
            </p:custDataLst>
          </p:nvPr>
        </p:nvSpPr>
        <p:spPr bwMode="gray">
          <a:xfrm>
            <a:off x="9337675" y="1412875"/>
            <a:ext cx="273050" cy="301625"/>
          </a:xfrm>
          <a:prstGeom prst="rect">
            <a:avLst/>
          </a:prstGeom>
          <a:solidFill>
            <a:srgbClr val="5F88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15875" tIns="0" rIns="15875" bIns="0" numCol="1" spcCol="0" anchor="ctr" anchorCtr="0" compatLnSpc="1">
            <a:prstTxWarp prst="textNoShape">
              <a:avLst/>
            </a:prstTxWarp>
            <a:noAutofit/>
          </a:bodyPr>
          <a:lstStyle>
            <a:lvl1pPr marL="180975" indent="-180975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5"/>
              </a:buBlip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20000"/>
              </a:spcAft>
              <a:buBlip>
                <a:blip r:embed="rId26"/>
              </a:buBlip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62050" indent="-268288" algn="l" rtl="0" eaLnBrk="0" fontAlgn="base" hangingPunct="0">
              <a:spcBef>
                <a:spcPct val="0"/>
              </a:spcBef>
              <a:spcAft>
                <a:spcPct val="30000"/>
              </a:spcAft>
              <a:buBlip>
                <a:blip r:embed="rId26"/>
              </a:buBlip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6652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732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304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876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448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020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F1013911-37AC-476F-BBFC-C7580F966251}" type="datetime'''''''''''''3'''''''''''',''6'''''''''''''''''''''''''">
              <a:rPr lang="ru-RU" altLang="en-US" sz="900" b="1" smtClean="0">
                <a:solidFill>
                  <a:schemeClr val="bg1"/>
                </a:solidFill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3,6</a:t>
            </a:fld>
            <a:r>
              <a:rPr lang="ru-RU" altLang="en-US" sz="900" b="1" dirty="0" smtClean="0">
                <a:solidFill>
                  <a:schemeClr val="bg1"/>
                </a:solidFill>
                <a:sym typeface="+mn-lt"/>
              </a:rPr>
              <a:t/>
            </a:r>
            <a:br>
              <a:rPr lang="ru-RU" altLang="en-US" sz="900" b="1" dirty="0" smtClean="0">
                <a:solidFill>
                  <a:schemeClr val="bg1"/>
                </a:solidFill>
                <a:sym typeface="+mn-lt"/>
              </a:rPr>
            </a:br>
            <a:r>
              <a:rPr lang="ru-RU" altLang="en-US" sz="900" b="1" dirty="0" smtClean="0">
                <a:solidFill>
                  <a:schemeClr val="bg1"/>
                </a:solidFill>
                <a:sym typeface="+mn-lt"/>
              </a:rPr>
              <a:t>(</a:t>
            </a:r>
            <a:fld id="{B86E19CB-4426-4F34-B849-8DCD33DA727F}" type="datetime'''''''''''''''0''''''''%'''''''''''''">
              <a:rPr lang="ru-RU" altLang="en-US" sz="900" b="1" smtClean="0">
                <a:solidFill>
                  <a:schemeClr val="bg1"/>
                </a:solidFill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0%</a:t>
            </a:fld>
            <a:r>
              <a:rPr lang="ru-RU" altLang="en-US" sz="900" b="1" dirty="0" smtClean="0">
                <a:solidFill>
                  <a:schemeClr val="bg1"/>
                </a:solidFill>
                <a:sym typeface="+mn-lt"/>
              </a:rPr>
              <a:t>)</a:t>
            </a:r>
            <a:endParaRPr lang="ru-RU" sz="900" b="1" dirty="0" smtClean="0">
              <a:solidFill>
                <a:schemeClr val="bg1"/>
              </a:solidFill>
              <a:sym typeface="+mn-lt"/>
            </a:endParaRPr>
          </a:p>
        </p:txBody>
      </p:sp>
      <p:sp>
        <p:nvSpPr>
          <p:cNvPr id="325" name="Rectangle 3"/>
          <p:cNvSpPr>
            <a:spLocks noGrp="1" noChangeArrowheads="1"/>
          </p:cNvSpPr>
          <p:nvPr>
            <p:custDataLst>
              <p:tags r:id="rId18"/>
            </p:custDataLst>
          </p:nvPr>
        </p:nvSpPr>
        <p:spPr bwMode="gray">
          <a:xfrm>
            <a:off x="9185275" y="1730375"/>
            <a:ext cx="317500" cy="301625"/>
          </a:xfrm>
          <a:prstGeom prst="rect">
            <a:avLst/>
          </a:prstGeom>
          <a:solidFill>
            <a:srgbClr val="DFE5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15875" tIns="0" rIns="15875" bIns="0" numCol="1" spcCol="0" anchor="ctr" anchorCtr="0" compatLnSpc="1">
            <a:prstTxWarp prst="textNoShape">
              <a:avLst/>
            </a:prstTxWarp>
            <a:noAutofit/>
          </a:bodyPr>
          <a:lstStyle>
            <a:lvl1pPr marL="180975" indent="-180975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5"/>
              </a:buBlip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20000"/>
              </a:spcAft>
              <a:buBlip>
                <a:blip r:embed="rId26"/>
              </a:buBlip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62050" indent="-268288" algn="l" rtl="0" eaLnBrk="0" fontAlgn="base" hangingPunct="0">
              <a:spcBef>
                <a:spcPct val="0"/>
              </a:spcBef>
              <a:spcAft>
                <a:spcPct val="30000"/>
              </a:spcAft>
              <a:buBlip>
                <a:blip r:embed="rId26"/>
              </a:buBlip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6652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732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304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876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448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020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76F9010-8279-48C8-9026-1948EC585121}" type="datetime'''''''''''''183'''''''''''''''',''''''''''''''''''''9'">
              <a:rPr lang="ru-RU" altLang="en-US" sz="900" smtClean="0"/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183,9</a:t>
            </a:fld>
            <a:r>
              <a:rPr lang="ru-RU" altLang="en-US" sz="900" smtClean="0"/>
              <a:t/>
            </a:r>
            <a:br>
              <a:rPr lang="ru-RU" altLang="en-US" sz="900" smtClean="0"/>
            </a:br>
            <a:r>
              <a:rPr lang="ru-RU" altLang="en-US" sz="900" smtClean="0"/>
              <a:t>(</a:t>
            </a:r>
            <a:fld id="{8C52E945-6EBE-4D37-AC46-19891E624F9D}" type="datetime'''''''''''''''''''''''''''1''%'''''''">
              <a:rPr lang="ru-RU" altLang="en-US" sz="900" smtClean="0"/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1%</a:t>
            </a:fld>
            <a:r>
              <a:rPr lang="ru-RU" sz="900" smtClean="0">
                <a:sym typeface="+mn-lt"/>
              </a:rPr>
              <a:t>)</a:t>
            </a:r>
            <a:endParaRPr lang="ru-RU" sz="900" dirty="0" smtClean="0">
              <a:sym typeface="+mn-lt"/>
            </a:endParaRPr>
          </a:p>
        </p:txBody>
      </p:sp>
      <p:sp>
        <p:nvSpPr>
          <p:cNvPr id="329" name="Rectangle 3"/>
          <p:cNvSpPr>
            <a:spLocks noGrp="1" noChangeArrowheads="1"/>
          </p:cNvSpPr>
          <p:nvPr>
            <p:custDataLst>
              <p:tags r:id="rId19"/>
            </p:custDataLst>
          </p:nvPr>
        </p:nvSpPr>
        <p:spPr bwMode="gray">
          <a:xfrm>
            <a:off x="9229725" y="2032000"/>
            <a:ext cx="317500" cy="301625"/>
          </a:xfrm>
          <a:prstGeom prst="rect">
            <a:avLst/>
          </a:prstGeom>
          <a:solidFill>
            <a:srgbClr val="FDC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15875" tIns="0" rIns="15875" bIns="0" numCol="1" spcCol="0" anchor="ctr" anchorCtr="0" compatLnSpc="1">
            <a:prstTxWarp prst="textNoShape">
              <a:avLst/>
            </a:prstTxWarp>
            <a:noAutofit/>
          </a:bodyPr>
          <a:lstStyle>
            <a:lvl1pPr marL="180975" indent="-180975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5"/>
              </a:buBlip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20000"/>
              </a:spcAft>
              <a:buBlip>
                <a:blip r:embed="rId26"/>
              </a:buBlip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62050" indent="-268288" algn="l" rtl="0" eaLnBrk="0" fontAlgn="base" hangingPunct="0">
              <a:spcBef>
                <a:spcPct val="0"/>
              </a:spcBef>
              <a:spcAft>
                <a:spcPct val="30000"/>
              </a:spcAft>
              <a:buBlip>
                <a:blip r:embed="rId26"/>
              </a:buBlip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6652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732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304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876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448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020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BA5913DF-F28C-43EA-BB87-A8CDDA422F6E}" type="datetime'''''''1''''''''''''59'''''''''',''''2'''''''''''''''''''''''''">
              <a:rPr lang="ru-RU" altLang="en-US" sz="900" smtClean="0"/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159,2</a:t>
            </a:fld>
            <a:r>
              <a:rPr lang="ru-RU" altLang="en-US" sz="900" dirty="0" smtClean="0"/>
              <a:t/>
            </a:r>
            <a:br>
              <a:rPr lang="ru-RU" altLang="en-US" sz="900" dirty="0" smtClean="0"/>
            </a:br>
            <a:r>
              <a:rPr lang="ru-RU" altLang="en-US" sz="900" dirty="0" smtClean="0"/>
              <a:t>(</a:t>
            </a:r>
            <a:fld id="{40370504-CCA7-4B97-8A8F-C2DF0626A1C6}" type="datetime'''1''''''''''%'''''''''''''''''''''''">
              <a:rPr lang="ru-RU" altLang="en-US" sz="900" smtClean="0"/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1%</a:t>
            </a:fld>
            <a:r>
              <a:rPr lang="ru-RU" sz="900" dirty="0" smtClean="0">
                <a:sym typeface="+mn-lt"/>
              </a:rPr>
              <a:t>)</a:t>
            </a:r>
          </a:p>
        </p:txBody>
      </p:sp>
      <p:sp>
        <p:nvSpPr>
          <p:cNvPr id="399" name="Rectangle 3"/>
          <p:cNvSpPr>
            <a:spLocks noGrp="1" noChangeArrowheads="1"/>
          </p:cNvSpPr>
          <p:nvPr>
            <p:custDataLst>
              <p:tags r:id="rId20"/>
            </p:custDataLst>
          </p:nvPr>
        </p:nvSpPr>
        <p:spPr bwMode="gray">
          <a:xfrm>
            <a:off x="10402888" y="2757488"/>
            <a:ext cx="4127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4D4D4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15875" tIns="0" rIns="15875" bIns="0" numCol="1" spcCol="0" anchor="ctr" anchorCtr="0" compatLnSpc="1">
            <a:prstTxWarp prst="textNoShape">
              <a:avLst/>
            </a:prstTxWarp>
            <a:noAutofit/>
          </a:bodyPr>
          <a:lstStyle>
            <a:lvl1pPr marL="180975" indent="-180975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5"/>
              </a:buBlip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20000"/>
              </a:spcAft>
              <a:buBlip>
                <a:blip r:embed="rId26"/>
              </a:buBlip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62050" indent="-268288" algn="l" rtl="0" eaLnBrk="0" fontAlgn="base" hangingPunct="0">
              <a:spcBef>
                <a:spcPct val="0"/>
              </a:spcBef>
              <a:spcAft>
                <a:spcPct val="30000"/>
              </a:spcAft>
              <a:buBlip>
                <a:blip r:embed="rId26"/>
              </a:buBlip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6652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732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304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876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448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020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50F6887-0521-4B21-A086-CF76CE7C71C3}" type="datetime'1'''''' ''''''''''''''0''''''8''6'''''''''',7'''''''''''">
              <a:rPr lang="ru-RU" altLang="en-US" sz="900" smtClean="0"/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1 086,7</a:t>
            </a:fld>
            <a:r>
              <a:rPr lang="ru-RU" altLang="en-US" sz="900" smtClean="0"/>
              <a:t/>
            </a:r>
            <a:br>
              <a:rPr lang="ru-RU" altLang="en-US" sz="900" smtClean="0"/>
            </a:br>
            <a:r>
              <a:rPr lang="ru-RU" altLang="en-US" sz="900" smtClean="0"/>
              <a:t>(</a:t>
            </a:r>
            <a:fld id="{049AD5A2-4643-4DB0-9322-2905406DDAAA}" type="datetime'''7''''''''''''''''%'''''''''''''''''''''''''''''''">
              <a:rPr lang="ru-RU" altLang="en-US" sz="900" smtClean="0"/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7%</a:t>
            </a:fld>
            <a:r>
              <a:rPr lang="ru-RU" sz="900" smtClean="0">
                <a:sym typeface="+mn-lt"/>
              </a:rPr>
              <a:t>)</a:t>
            </a:r>
            <a:endParaRPr lang="ru-RU" sz="900" dirty="0" smtClean="0">
              <a:sym typeface="+mn-lt"/>
            </a:endParaRPr>
          </a:p>
        </p:txBody>
      </p:sp>
      <p:pic>
        <p:nvPicPr>
          <p:cNvPr id="441" name="Рисунок 440"/>
          <p:cNvPicPr>
            <a:picLocks noChangeAspect="1"/>
          </p:cNvPicPr>
          <p:nvPr/>
        </p:nvPicPr>
        <p:blipFill rotWithShape="1">
          <a:blip r:embed="rId28"/>
          <a:srcRect b="24184"/>
          <a:stretch/>
        </p:blipFill>
        <p:spPr>
          <a:xfrm>
            <a:off x="6160622" y="4505399"/>
            <a:ext cx="3414056" cy="1908954"/>
          </a:xfrm>
          <a:prstGeom prst="rect">
            <a:avLst/>
          </a:prstGeom>
        </p:spPr>
      </p:pic>
      <p:pic>
        <p:nvPicPr>
          <p:cNvPr id="442" name="Рисунок 441"/>
          <p:cNvPicPr>
            <a:picLocks noChangeAspect="1"/>
          </p:cNvPicPr>
          <p:nvPr/>
        </p:nvPicPr>
        <p:blipFill rotWithShape="1">
          <a:blip r:embed="rId28"/>
          <a:srcRect t="75753" r="29011"/>
          <a:stretch/>
        </p:blipFill>
        <p:spPr>
          <a:xfrm>
            <a:off x="9574678" y="4721442"/>
            <a:ext cx="2423617" cy="610514"/>
          </a:xfrm>
          <a:prstGeom prst="rect">
            <a:avLst/>
          </a:prstGeom>
        </p:spPr>
      </p:pic>
      <p:sp>
        <p:nvSpPr>
          <p:cNvPr id="444" name="TextBox 443"/>
          <p:cNvSpPr txBox="1"/>
          <p:nvPr/>
        </p:nvSpPr>
        <p:spPr>
          <a:xfrm>
            <a:off x="9528049" y="4505399"/>
            <a:ext cx="21717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/>
              <a:t>Кроме систем, входящих в АСУ ТП</a:t>
            </a:r>
            <a:endParaRPr lang="ru-RU" sz="900" b="1" dirty="0"/>
          </a:p>
        </p:txBody>
      </p:sp>
      <p:sp>
        <p:nvSpPr>
          <p:cNvPr id="459" name="TextBox 458"/>
          <p:cNvSpPr txBox="1"/>
          <p:nvPr/>
        </p:nvSpPr>
        <p:spPr>
          <a:xfrm>
            <a:off x="2781138" y="3007201"/>
            <a:ext cx="57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CAGR</a:t>
            </a:r>
            <a:endParaRPr lang="ru-RU" sz="1000" b="1" dirty="0"/>
          </a:p>
        </p:txBody>
      </p:sp>
    </p:spTree>
    <p:extLst>
      <p:ext uri="{BB962C8B-B14F-4D97-AF65-F5344CB8AC3E}">
        <p14:creationId xmlns:p14="http://schemas.microsoft.com/office/powerpoint/2010/main" val="2494333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3396364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Слайд think-cell" r:id="rId15" imgW="270" imgH="270" progId="TCLayout.ActiveDocument.1">
                  <p:embed/>
                </p:oleObj>
              </mc:Choice>
              <mc:Fallback>
                <p:oleObj name="Слайд think-cell" r:id="rId1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ru-RU" sz="1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Текущее состояние по направлению «Ядерное приборостроение»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7E04-85B5-4DC9-AB72-915E68FD5663}" type="slidenum">
              <a:rPr lang="ru-RU" smtClean="0"/>
              <a:t>5</a:t>
            </a:fld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8258579" y="2989006"/>
            <a:ext cx="18422" cy="234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8258579" y="5324881"/>
            <a:ext cx="3595156" cy="23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166327" y="2386569"/>
            <a:ext cx="36000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Контроль отраслевого рынка (статус)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675975"/>
              </p:ext>
            </p:extLst>
          </p:nvPr>
        </p:nvGraphicFramePr>
        <p:xfrm>
          <a:off x="8277001" y="3384754"/>
          <a:ext cx="3411795" cy="1944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17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84252"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Оборудование радиационного контроля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4252"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Оборудование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</a:rPr>
                        <a:t> неразрушающего контроля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4252"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Специальная элементная база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4252"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Научное приборостроение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7475"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Оборудование контроля общепромышленных параметров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0" name="Группа 19"/>
          <p:cNvGrpSpPr/>
          <p:nvPr/>
        </p:nvGrpSpPr>
        <p:grpSpPr>
          <a:xfrm>
            <a:off x="8009731" y="4979771"/>
            <a:ext cx="339182" cy="246221"/>
            <a:chOff x="8009731" y="5381563"/>
            <a:chExt cx="339182" cy="246221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>
              <a:off x="8205212" y="5508924"/>
              <a:ext cx="143701" cy="116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8009731" y="5381563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dirty="0" smtClean="0"/>
                <a:t>0</a:t>
              </a:r>
              <a:endParaRPr lang="ru-RU" sz="1000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7951244" y="4606086"/>
            <a:ext cx="396332" cy="246221"/>
            <a:chOff x="7951244" y="4945376"/>
            <a:chExt cx="396332" cy="246221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8203875" y="5072737"/>
              <a:ext cx="143701" cy="116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7951244" y="4945376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dirty="0" smtClean="0"/>
                <a:t>30</a:t>
              </a:r>
              <a:endParaRPr lang="ru-RU" sz="1000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7946477" y="4213353"/>
            <a:ext cx="396332" cy="246221"/>
            <a:chOff x="7946477" y="4483404"/>
            <a:chExt cx="396332" cy="246221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8199108" y="4610765"/>
              <a:ext cx="143701" cy="116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7946477" y="4483404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dirty="0"/>
                <a:t>5</a:t>
              </a:r>
              <a:r>
                <a:rPr lang="ru-RU" sz="1000" dirty="0" smtClean="0"/>
                <a:t>0</a:t>
              </a:r>
              <a:endParaRPr lang="ru-RU" sz="1000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7945365" y="3849195"/>
            <a:ext cx="396332" cy="246221"/>
            <a:chOff x="7945365" y="4022907"/>
            <a:chExt cx="396332" cy="246221"/>
          </a:xfrm>
        </p:grpSpPr>
        <p:cxnSp>
          <p:nvCxnSpPr>
            <p:cNvPr id="34" name="Прямая соединительная линия 33"/>
            <p:cNvCxnSpPr/>
            <p:nvPr/>
          </p:nvCxnSpPr>
          <p:spPr>
            <a:xfrm>
              <a:off x="8197996" y="4150268"/>
              <a:ext cx="143701" cy="116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7945365" y="4022907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dirty="0"/>
                <a:t>6</a:t>
              </a:r>
              <a:r>
                <a:rPr lang="ru-RU" sz="1000" dirty="0" smtClean="0"/>
                <a:t>0</a:t>
              </a:r>
              <a:endParaRPr lang="ru-RU" sz="1000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7946477" y="3456462"/>
            <a:ext cx="396332" cy="246221"/>
            <a:chOff x="7946477" y="3520557"/>
            <a:chExt cx="396332" cy="246221"/>
          </a:xfrm>
        </p:grpSpPr>
        <p:cxnSp>
          <p:nvCxnSpPr>
            <p:cNvPr id="36" name="Прямая соединительная линия 35"/>
            <p:cNvCxnSpPr/>
            <p:nvPr/>
          </p:nvCxnSpPr>
          <p:spPr>
            <a:xfrm>
              <a:off x="8199108" y="3647918"/>
              <a:ext cx="143701" cy="116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7946477" y="3520557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dirty="0"/>
                <a:t>7</a:t>
              </a:r>
              <a:r>
                <a:rPr lang="ru-RU" sz="1000" dirty="0" smtClean="0"/>
                <a:t>0</a:t>
              </a:r>
              <a:endParaRPr lang="ru-RU" sz="1000" dirty="0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8196255" y="3063729"/>
            <a:ext cx="604033" cy="246221"/>
            <a:chOff x="8196255" y="3063729"/>
            <a:chExt cx="604033" cy="246221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>
              <a:off x="8196255" y="3191090"/>
              <a:ext cx="143701" cy="116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8290212" y="3063729"/>
              <a:ext cx="51007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dirty="0" smtClean="0"/>
                <a:t>100%</a:t>
              </a:r>
              <a:endParaRPr lang="ru-RU" sz="10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61950" y="1092753"/>
            <a:ext cx="115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/>
              <a:t>Работы по запуску нового направления бизнеса «Ядерное приборостроение» предусмотрены Распоряжением Госкорпорации «Росатом» №1-1/300-Р от 18.04.2019 «Об утверждении отраслевого плана-графика выполнения Госкорпорацией «Росатом» и ее организациями плана мероприятий по реализацией Основ государственной политики в области обеспечения ядерной и радиационной безопасности РФ на период до 2025 года и дальнейшую перспективу» (п.19).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4723" y="2278847"/>
            <a:ext cx="360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Доля отраслевых заказчиков </a:t>
            </a:r>
          </a:p>
          <a:p>
            <a:pPr algn="ctr"/>
            <a:r>
              <a:rPr lang="ru-RU" sz="1400" b="1" dirty="0" smtClean="0"/>
              <a:t>на рынке РФ</a:t>
            </a:r>
            <a:endParaRPr lang="ru-RU" sz="1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305525" y="2278847"/>
            <a:ext cx="360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Доля отраслевых предприятий-исполнителей в структуре заказа</a:t>
            </a:r>
            <a:endParaRPr lang="ru-RU" sz="1400" b="1" dirty="0"/>
          </a:p>
        </p:txBody>
      </p:sp>
      <p:graphicFrame>
        <p:nvGraphicFramePr>
          <p:cNvPr id="72" name="Chart 3"/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09479471"/>
              </p:ext>
            </p:extLst>
          </p:nvPr>
        </p:nvGraphicFramePr>
        <p:xfrm>
          <a:off x="536575" y="2906713"/>
          <a:ext cx="3054350" cy="212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cxnSp>
        <p:nvCxnSpPr>
          <p:cNvPr id="10" name="Прямая соединительная линия 9"/>
          <p:cNvCxnSpPr/>
          <p:nvPr>
            <p:custDataLst>
              <p:tags r:id="rId5"/>
            </p:custDataLst>
          </p:nvPr>
        </p:nvCxnSpPr>
        <p:spPr bwMode="auto">
          <a:xfrm flipH="1">
            <a:off x="1090613" y="3967163"/>
            <a:ext cx="973137" cy="92075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>
            <p:custDataLst>
              <p:tags r:id="rId6"/>
            </p:custDataLst>
          </p:nvPr>
        </p:nvCxnSpPr>
        <p:spPr bwMode="auto">
          <a:xfrm flipV="1">
            <a:off x="2063750" y="2989263"/>
            <a:ext cx="0" cy="9779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6" name="Chart 3"/>
          <p:cNvGraphicFramePr/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579483672"/>
              </p:ext>
            </p:extLst>
          </p:nvPr>
        </p:nvGraphicFramePr>
        <p:xfrm>
          <a:off x="4740275" y="2906713"/>
          <a:ext cx="3054350" cy="212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cxnSp>
        <p:nvCxnSpPr>
          <p:cNvPr id="59" name="Прямая соединительная линия 58"/>
          <p:cNvCxnSpPr/>
          <p:nvPr>
            <p:custDataLst>
              <p:tags r:id="rId8"/>
            </p:custDataLst>
          </p:nvPr>
        </p:nvCxnSpPr>
        <p:spPr bwMode="auto">
          <a:xfrm flipV="1">
            <a:off x="6267451" y="3262312"/>
            <a:ext cx="677863" cy="70485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>
            <p:custDataLst>
              <p:tags r:id="rId9"/>
            </p:custDataLst>
          </p:nvPr>
        </p:nvCxnSpPr>
        <p:spPr bwMode="auto">
          <a:xfrm flipV="1">
            <a:off x="6267450" y="2989263"/>
            <a:ext cx="0" cy="9779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>
            <p:custDataLst>
              <p:tags r:id="rId10"/>
            </p:custDataLst>
          </p:nvPr>
        </p:nvSpPr>
        <p:spPr bwMode="auto">
          <a:xfrm>
            <a:off x="2273300" y="5165725"/>
            <a:ext cx="179388" cy="133350"/>
          </a:xfrm>
          <a:prstGeom prst="rect">
            <a:avLst/>
          </a:prstGeom>
          <a:solidFill>
            <a:srgbClr val="364D6E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>
            <p:custDataLst>
              <p:tags r:id="rId11"/>
            </p:custDataLst>
          </p:nvPr>
        </p:nvSpPr>
        <p:spPr bwMode="auto">
          <a:xfrm>
            <a:off x="4133850" y="5165725"/>
            <a:ext cx="179388" cy="133350"/>
          </a:xfrm>
          <a:prstGeom prst="rect">
            <a:avLst/>
          </a:prstGeom>
          <a:solidFill>
            <a:srgbClr val="C3CFE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Rectangle 3"/>
          <p:cNvSpPr>
            <a:spLocks noGrp="1" noChangeArrowheads="1"/>
          </p:cNvSpPr>
          <p:nvPr>
            <p:custDataLst>
              <p:tags r:id="rId12"/>
            </p:custDataLst>
          </p:nvPr>
        </p:nvSpPr>
        <p:spPr bwMode="auto">
          <a:xfrm>
            <a:off x="4364038" y="5160963"/>
            <a:ext cx="17240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180975" indent="-180975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19"/>
              </a:buBlip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20000"/>
              </a:spcAft>
              <a:buBlip>
                <a:blip r:embed="rId20"/>
              </a:buBlip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62050" indent="-268288" algn="l" rtl="0" eaLnBrk="0" fontAlgn="base" hangingPunct="0">
              <a:spcBef>
                <a:spcPct val="0"/>
              </a:spcBef>
              <a:spcAft>
                <a:spcPct val="30000"/>
              </a:spcAft>
              <a:buBlip>
                <a:blip r:embed="rId20"/>
              </a:buBlip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6652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732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304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876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448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020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102C3F67-732E-48CB-8D63-B533F685047D}" type="datetime'''Вн''еотрасле''вы''''е ''''п''''''ре''''''''''''дприятия'">
              <a:rPr lang="ru-RU" altLang="en-US" sz="1000" smtClean="0">
                <a:sym typeface="+mn-lt"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Внеотраслевые предприятия</a:t>
            </a:fld>
            <a:endParaRPr lang="ru-RU" sz="1000" dirty="0" smtClean="0">
              <a:sym typeface="+mn-lt"/>
            </a:endParaRPr>
          </a:p>
        </p:txBody>
      </p:sp>
      <p:sp>
        <p:nvSpPr>
          <p:cNvPr id="66" name="Rectangle 3"/>
          <p:cNvSpPr>
            <a:spLocks noGrp="1" noChangeArrowheads="1"/>
          </p:cNvSpPr>
          <p:nvPr>
            <p:custDataLst>
              <p:tags r:id="rId13"/>
            </p:custDataLst>
          </p:nvPr>
        </p:nvSpPr>
        <p:spPr bwMode="auto">
          <a:xfrm>
            <a:off x="2503488" y="5160963"/>
            <a:ext cx="152876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180975" indent="-180975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19"/>
              </a:buBlip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20000"/>
              </a:spcAft>
              <a:buBlip>
                <a:blip r:embed="rId20"/>
              </a:buBlip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62050" indent="-268288" algn="l" rtl="0" eaLnBrk="0" fontAlgn="base" hangingPunct="0">
              <a:spcBef>
                <a:spcPct val="0"/>
              </a:spcBef>
              <a:spcAft>
                <a:spcPct val="30000"/>
              </a:spcAft>
              <a:buBlip>
                <a:blip r:embed="rId20"/>
              </a:buBlip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6652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732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304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876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448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020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187E926D-56D9-465B-99AA-C89BD0D91B76}" type="datetime'''О''''тр''асл''евые'' п''р''е''''''д''''''пр''ият''и''я'">
              <a:rPr lang="ru-RU" altLang="en-US" sz="1000" smtClean="0">
                <a:sym typeface="+mn-lt"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Отраслевые предприятия</a:t>
            </a:fld>
            <a:endParaRPr lang="ru-RU" sz="1000" dirty="0" smtClean="0">
              <a:sym typeface="+mn-lt"/>
            </a:endParaRPr>
          </a:p>
        </p:txBody>
      </p:sp>
      <p:sp>
        <p:nvSpPr>
          <p:cNvPr id="78" name="Стрелка вниз 77"/>
          <p:cNvSpPr/>
          <p:nvPr/>
        </p:nvSpPr>
        <p:spPr>
          <a:xfrm>
            <a:off x="342900" y="5415890"/>
            <a:ext cx="11520000" cy="2160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TextBox 78"/>
          <p:cNvSpPr txBox="1"/>
          <p:nvPr/>
        </p:nvSpPr>
        <p:spPr>
          <a:xfrm>
            <a:off x="361950" y="5638068"/>
            <a:ext cx="11487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/>
              <a:t>Вывод</a:t>
            </a:r>
            <a:r>
              <a:rPr lang="ru-RU" sz="1600" dirty="0"/>
              <a:t> – Госкорпорация «Росатом» системно не занимается работой в сегментах направления «Ядерное приборостроение», рынок не структурирован, контролируется локальными и иностранными компаниями, присутствие на нем отраслевых предприятий минимально, метрологическая база </a:t>
            </a:r>
            <a:r>
              <a:rPr lang="ru-RU" sz="1600" dirty="0" smtClean="0"/>
              <a:t>отсутствует</a:t>
            </a:r>
          </a:p>
        </p:txBody>
      </p:sp>
    </p:spTree>
    <p:extLst>
      <p:ext uri="{BB962C8B-B14F-4D97-AF65-F5344CB8AC3E}">
        <p14:creationId xmlns:p14="http://schemas.microsoft.com/office/powerpoint/2010/main" val="1585231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2400" dirty="0"/>
              <a:t>Участники рынка изделий ядерного приборостроения и основные потребители продукции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7E04-85B5-4DC9-AB72-915E68FD5663}" type="slidenum">
              <a:rPr lang="ru-RU" smtClean="0"/>
              <a:t>6</a:t>
            </a:fld>
            <a:endParaRPr lang="ru-RU" dirty="0"/>
          </a:p>
        </p:txBody>
      </p:sp>
      <p:graphicFrame>
        <p:nvGraphicFramePr>
          <p:cNvPr id="5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772543"/>
              </p:ext>
            </p:extLst>
          </p:nvPr>
        </p:nvGraphicFramePr>
        <p:xfrm>
          <a:off x="371477" y="958660"/>
          <a:ext cx="11520000" cy="5519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4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40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0789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Производители/ Поставщики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7C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Заказчики / Потребители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7C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Группы заказчиков</a:t>
                      </a:r>
                      <a:r>
                        <a:rPr lang="ru-RU" sz="1400" baseline="0" dirty="0" smtClean="0"/>
                        <a:t> / потребителей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7CB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64107">
                <a:tc>
                  <a:txBody>
                    <a:bodyPr/>
                    <a:lstStyle/>
                    <a:p>
                      <a:pPr algn="l"/>
                      <a:r>
                        <a:rPr lang="ru-RU" sz="1400" b="1" baseline="0" dirty="0" smtClean="0"/>
                        <a:t>Российские:</a:t>
                      </a:r>
                      <a:endParaRPr lang="en-US" sz="1400" b="1" dirty="0" smtClean="0"/>
                    </a:p>
                    <a:p>
                      <a:pPr algn="ctr"/>
                      <a:r>
                        <a:rPr lang="ru-RU" sz="1400" dirty="0" smtClean="0"/>
                        <a:t>ООО НПП «РАДИКО», </a:t>
                      </a:r>
                      <a:endParaRPr lang="en-US" sz="1400" dirty="0" smtClean="0"/>
                    </a:p>
                    <a:p>
                      <a:pPr algn="ctr"/>
                      <a:r>
                        <a:rPr lang="ru-RU" sz="1400" dirty="0" smtClean="0"/>
                        <a:t>НПУП «АТОМТЕХ», </a:t>
                      </a:r>
                      <a:endParaRPr lang="en-US" sz="1400" dirty="0" smtClean="0"/>
                    </a:p>
                    <a:p>
                      <a:pPr algn="ctr"/>
                      <a:r>
                        <a:rPr lang="ru-RU" sz="1400" dirty="0" smtClean="0"/>
                        <a:t>ООО НПП «Доза», </a:t>
                      </a:r>
                      <a:endParaRPr lang="en-US" sz="1400" dirty="0" smtClean="0"/>
                    </a:p>
                    <a:p>
                      <a:pPr algn="ctr"/>
                      <a:r>
                        <a:rPr lang="ru-RU" sz="1400" dirty="0" smtClean="0"/>
                        <a:t>ООО НИПП «ГРИН СТАР ИНСТРУМЕНТС»,</a:t>
                      </a:r>
                      <a:r>
                        <a:rPr lang="ru-RU" sz="1400" baseline="0" dirty="0" smtClean="0"/>
                        <a:t> </a:t>
                      </a:r>
                      <a:endParaRPr lang="en-US" sz="1400" baseline="0" dirty="0" smtClean="0"/>
                    </a:p>
                    <a:p>
                      <a:pPr algn="ctr"/>
                      <a:r>
                        <a:rPr lang="ru-RU" sz="1400" baseline="0" dirty="0" smtClean="0"/>
                        <a:t>ФГБУ «НПО «Тайфун», </a:t>
                      </a:r>
                      <a:endParaRPr lang="en-US" sz="1400" baseline="0" dirty="0" smtClean="0"/>
                    </a:p>
                    <a:p>
                      <a:pPr algn="ctr"/>
                      <a:r>
                        <a:rPr lang="ru-RU" sz="1400" baseline="0" dirty="0" smtClean="0"/>
                        <a:t>ООО </a:t>
                      </a:r>
                      <a:r>
                        <a:rPr lang="ru-RU" sz="1400" baseline="0" dirty="0" err="1" smtClean="0"/>
                        <a:t>Гамматек</a:t>
                      </a:r>
                      <a:r>
                        <a:rPr lang="ru-RU" sz="1400" baseline="0" dirty="0" smtClean="0"/>
                        <a:t>, </a:t>
                      </a:r>
                      <a:endParaRPr lang="en-US" sz="1400" baseline="0" dirty="0" smtClean="0"/>
                    </a:p>
                    <a:p>
                      <a:pPr algn="ctr"/>
                      <a:r>
                        <a:rPr lang="ru-RU" sz="1400" baseline="0" dirty="0" smtClean="0"/>
                        <a:t>ООО «</a:t>
                      </a:r>
                      <a:r>
                        <a:rPr lang="ru-RU" sz="1400" baseline="0" dirty="0" err="1" smtClean="0"/>
                        <a:t>Оптэк</a:t>
                      </a:r>
                      <a:r>
                        <a:rPr lang="ru-RU" sz="1400" baseline="0" dirty="0" smtClean="0"/>
                        <a:t>», </a:t>
                      </a:r>
                      <a:endParaRPr lang="en-US" sz="1400" baseline="0" dirty="0" smtClean="0"/>
                    </a:p>
                    <a:p>
                      <a:pPr algn="ctr"/>
                      <a:r>
                        <a:rPr lang="ru-RU" sz="1400" baseline="0" dirty="0" smtClean="0"/>
                        <a:t>НПК Калибр, </a:t>
                      </a:r>
                      <a:endParaRPr lang="en-US" sz="1400" baseline="0" dirty="0" smtClean="0"/>
                    </a:p>
                    <a:p>
                      <a:pPr algn="ctr"/>
                      <a:r>
                        <a:rPr lang="ru-RU" sz="1400" baseline="0" dirty="0" smtClean="0"/>
                        <a:t>ФГУП «СПО «</a:t>
                      </a:r>
                      <a:r>
                        <a:rPr lang="ru-RU" sz="1400" baseline="0" dirty="0" err="1" smtClean="0"/>
                        <a:t>Аналитприбор</a:t>
                      </a:r>
                      <a:r>
                        <a:rPr lang="ru-RU" sz="1400" baseline="0" dirty="0" smtClean="0"/>
                        <a:t>», </a:t>
                      </a:r>
                      <a:endParaRPr lang="ru-RU" sz="1400" b="1" dirty="0" smtClean="0"/>
                    </a:p>
                    <a:p>
                      <a:pPr algn="l"/>
                      <a:r>
                        <a:rPr lang="ru-RU" sz="1400" b="1" dirty="0" smtClean="0"/>
                        <a:t>Зарубежные:</a:t>
                      </a:r>
                    </a:p>
                    <a:p>
                      <a:pPr algn="ctr"/>
                      <a:r>
                        <a:rPr lang="en-US" sz="1400" dirty="0" smtClean="0"/>
                        <a:t>Mirion Technologies</a:t>
                      </a:r>
                      <a:endParaRPr lang="ru-RU" sz="14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PerkinElmer</a:t>
                      </a:r>
                      <a:r>
                        <a:rPr lang="ru-RU" sz="1400" dirty="0" smtClean="0"/>
                        <a:t>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CANBERRA </a:t>
                      </a:r>
                      <a:r>
                        <a:rPr lang="ru-RU" sz="1400" baseline="0" smtClean="0"/>
                        <a:t>-</a:t>
                      </a:r>
                      <a:r>
                        <a:rPr lang="en-US" sz="1400" baseline="0" smtClean="0"/>
                        <a:t>PACKARD</a:t>
                      </a:r>
                      <a:r>
                        <a:rPr lang="ru-RU" sz="1400" baseline="0" dirty="0" smtClean="0"/>
                        <a:t>, </a:t>
                      </a:r>
                      <a:endParaRPr lang="en-US" sz="1400" baseline="0" dirty="0" smtClean="0"/>
                    </a:p>
                    <a:p>
                      <a:pPr algn="ctr"/>
                      <a:r>
                        <a:rPr lang="en-US" sz="1400" baseline="0" dirty="0" err="1" smtClean="0"/>
                        <a:t>Thermo</a:t>
                      </a:r>
                      <a:r>
                        <a:rPr lang="en-US" sz="1400" baseline="0" dirty="0" smtClean="0"/>
                        <a:t> Fisher Scientific</a:t>
                      </a:r>
                      <a:r>
                        <a:rPr lang="ru-RU" sz="1400" baseline="0" dirty="0" smtClean="0"/>
                        <a:t>, </a:t>
                      </a:r>
                      <a:endParaRPr lang="en-US" sz="1400" baseline="0" dirty="0" smtClean="0"/>
                    </a:p>
                    <a:p>
                      <a:pPr algn="ctr"/>
                      <a:r>
                        <a:rPr lang="en-US" sz="1400" baseline="0" dirty="0" err="1" smtClean="0"/>
                        <a:t>Pribori</a:t>
                      </a:r>
                      <a:r>
                        <a:rPr lang="en-US" sz="1400" baseline="0" dirty="0" smtClean="0"/>
                        <a:t> Oy</a:t>
                      </a:r>
                      <a:r>
                        <a:rPr lang="ru-RU" sz="1400" baseline="0" dirty="0" smtClean="0"/>
                        <a:t>, </a:t>
                      </a:r>
                      <a:endParaRPr lang="en-US" sz="1400" baseline="0" dirty="0" smtClean="0"/>
                    </a:p>
                    <a:p>
                      <a:pPr algn="ctr"/>
                      <a:r>
                        <a:rPr lang="en-US" sz="1400" baseline="0" dirty="0" smtClean="0"/>
                        <a:t>Agilent, </a:t>
                      </a:r>
                    </a:p>
                    <a:p>
                      <a:pPr algn="ctr"/>
                      <a:r>
                        <a:rPr lang="en-US" sz="1400" baseline="0" dirty="0" err="1" smtClean="0"/>
                        <a:t>Leco</a:t>
                      </a:r>
                      <a:endParaRPr lang="ru-RU" sz="1400" baseline="0" dirty="0" smtClean="0"/>
                    </a:p>
                    <a:p>
                      <a:pPr algn="ctr"/>
                      <a:r>
                        <a:rPr lang="en-US" sz="1400" baseline="0" dirty="0" smtClean="0"/>
                        <a:t>Hamamatsu</a:t>
                      </a:r>
                    </a:p>
                    <a:p>
                      <a:pPr algn="ctr"/>
                      <a:r>
                        <a:rPr lang="en-US" sz="1400" baseline="0" dirty="0" err="1" smtClean="0"/>
                        <a:t>Ortec</a:t>
                      </a:r>
                      <a:endParaRPr lang="en-US" sz="1400" baseline="0" dirty="0" smtClean="0"/>
                    </a:p>
                    <a:p>
                      <a:pPr algn="ctr"/>
                      <a:r>
                        <a:rPr lang="en-US" sz="1400" baseline="0" dirty="0" err="1" smtClean="0"/>
                        <a:t>Amtec</a:t>
                      </a:r>
                      <a:endParaRPr lang="en-US" sz="1400" baseline="0" dirty="0" smtClean="0"/>
                    </a:p>
                    <a:p>
                      <a:pPr algn="ctr"/>
                      <a:r>
                        <a:rPr lang="en-US" sz="1400" baseline="0" dirty="0" err="1" smtClean="0"/>
                        <a:t>Saphymo</a:t>
                      </a:r>
                      <a:endParaRPr lang="en-US" sz="1400" baseline="0" dirty="0" smtClean="0"/>
                    </a:p>
                    <a:p>
                      <a:pPr algn="ctr"/>
                      <a:r>
                        <a:rPr lang="en-US" sz="1400" baseline="0" dirty="0" smtClean="0"/>
                        <a:t>Saint </a:t>
                      </a:r>
                      <a:r>
                        <a:rPr lang="en-US" sz="1400" baseline="0" dirty="0" err="1" smtClean="0"/>
                        <a:t>Gabain</a:t>
                      </a:r>
                      <a:endParaRPr lang="en-US" sz="1400" baseline="0" dirty="0" smtClean="0"/>
                    </a:p>
                    <a:p>
                      <a:pPr algn="ctr"/>
                      <a:r>
                        <a:rPr lang="en-US" sz="1400" baseline="0" dirty="0" err="1" smtClean="0"/>
                        <a:t>Bycron</a:t>
                      </a:r>
                      <a:endParaRPr lang="ru-RU" sz="14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/>
                        <a:t>Отраслевые: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ФГУП «ПО «Маяк»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ФГУП </a:t>
                      </a:r>
                      <a:r>
                        <a:rPr lang="ru-RU" sz="1400" baseline="0" dirty="0" smtClean="0"/>
                        <a:t>«ГХК»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АО «СХК»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АО «ВО «Изотоп»</a:t>
                      </a:r>
                      <a:endParaRPr lang="ru-RU" sz="1400" baseline="0" dirty="0" smtClean="0"/>
                    </a:p>
                    <a:p>
                      <a:pPr algn="ctr"/>
                      <a:r>
                        <a:rPr lang="ru-RU" sz="1400" baseline="0" dirty="0" smtClean="0"/>
                        <a:t>ПАО «НЗХК»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ПАО «МСЗ»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АО ПО «ЭХЗ»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АО «Концерн «Росэнергоатом»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ФГУП </a:t>
                      </a:r>
                      <a:r>
                        <a:rPr lang="ru-RU" sz="1400" baseline="0" dirty="0" smtClean="0"/>
                        <a:t>«Радон»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ФГУП «</a:t>
                      </a:r>
                      <a:r>
                        <a:rPr lang="ru-RU" sz="1400" baseline="0" dirty="0" err="1" smtClean="0"/>
                        <a:t>РосРАО</a:t>
                      </a:r>
                      <a:r>
                        <a:rPr lang="ru-RU" sz="1400" baseline="0" dirty="0" smtClean="0"/>
                        <a:t>»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АО «ГНЦ «НИИАР»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АО «ВНИИНМ»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ФГУП «</a:t>
                      </a:r>
                      <a:r>
                        <a:rPr lang="ru-RU" sz="1400" baseline="0" dirty="0" err="1" smtClean="0"/>
                        <a:t>Атомфлот</a:t>
                      </a:r>
                      <a:r>
                        <a:rPr lang="ru-RU" sz="1400" baseline="0" dirty="0" smtClean="0"/>
                        <a:t>»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АО «ИК  АСЭ»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ФГУП «РФЯЦ – ВНИИЭФ»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ФГУП «РФЯЦ ВНИИТФ»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АО «ИРМ» </a:t>
                      </a:r>
                    </a:p>
                    <a:p>
                      <a:pPr algn="l"/>
                      <a:r>
                        <a:rPr lang="ru-RU" sz="1400" b="1" baseline="0" dirty="0" smtClean="0"/>
                        <a:t>Внеотраслевые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НИЦ</a:t>
                      </a:r>
                      <a:r>
                        <a:rPr lang="ru-RU" sz="1400" baseline="0" dirty="0" smtClean="0"/>
                        <a:t> «Курчатовский институт»</a:t>
                      </a:r>
                      <a:endParaRPr lang="ru-RU" sz="1400" b="1" baseline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ФМБА России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ГК «</a:t>
                      </a:r>
                      <a:r>
                        <a:rPr lang="ru-RU" sz="1400" baseline="0" dirty="0" err="1" smtClean="0"/>
                        <a:t>Роскосмос</a:t>
                      </a:r>
                      <a:r>
                        <a:rPr lang="ru-RU" sz="1400" baseline="0" dirty="0" smtClean="0"/>
                        <a:t>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АО «</a:t>
                      </a:r>
                      <a:r>
                        <a:rPr lang="ru-RU" sz="1400" baseline="0" dirty="0" err="1" smtClean="0"/>
                        <a:t>Роснано</a:t>
                      </a:r>
                      <a:r>
                        <a:rPr lang="ru-RU" sz="1400" baseline="0" dirty="0" smtClean="0"/>
                        <a:t>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ГК «</a:t>
                      </a:r>
                      <a:r>
                        <a:rPr lang="ru-RU" sz="1400" baseline="0" dirty="0" err="1" smtClean="0"/>
                        <a:t>Ростех</a:t>
                      </a:r>
                      <a:r>
                        <a:rPr lang="ru-RU" sz="1400" baseline="0" dirty="0" smtClean="0"/>
                        <a:t>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АЭС и исследовательские реакторы</a:t>
                      </a:r>
                    </a:p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Предприятия ЯТЦ</a:t>
                      </a:r>
                    </a:p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Предприятия ЗСЖЦ</a:t>
                      </a:r>
                    </a:p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Научные учреждения</a:t>
                      </a:r>
                    </a:p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Сельхозпредприятия</a:t>
                      </a:r>
                    </a:p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Медицинские предприятия, производство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радиофармпрепаратов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Госкорпорации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Производство композитов</a:t>
                      </a:r>
                    </a:p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Предприятия добывающего сектора</a:t>
                      </a:r>
                    </a:p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Предприятия перерабатывающего сектора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052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2400" dirty="0"/>
              <a:t>Составные части базового комплекта изделий ядерного приборостроения для вывода на рынок новых продуктов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7E04-85B5-4DC9-AB72-915E68FD5663}" type="slidenum">
              <a:rPr lang="ru-RU" smtClean="0"/>
              <a:t>7</a:t>
            </a:fld>
            <a:endParaRPr lang="ru-RU"/>
          </a:p>
        </p:txBody>
      </p:sp>
      <p:grpSp>
        <p:nvGrpSpPr>
          <p:cNvPr id="31" name="Группа 30"/>
          <p:cNvGrpSpPr/>
          <p:nvPr/>
        </p:nvGrpSpPr>
        <p:grpSpPr>
          <a:xfrm>
            <a:off x="361950" y="1145272"/>
            <a:ext cx="3600000" cy="1257912"/>
            <a:chOff x="361950" y="1145272"/>
            <a:chExt cx="3600000" cy="1257912"/>
          </a:xfrm>
        </p:grpSpPr>
        <p:sp>
          <p:nvSpPr>
            <p:cNvPr id="6" name="TextBox 5"/>
            <p:cNvSpPr txBox="1"/>
            <p:nvPr/>
          </p:nvSpPr>
          <p:spPr>
            <a:xfrm>
              <a:off x="361950" y="1145272"/>
              <a:ext cx="3600000" cy="43088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100" b="1" dirty="0"/>
                <a:t>Информационно-измерительные системы радиационного и дозиметрического </a:t>
              </a:r>
              <a:r>
                <a:rPr lang="ru-RU" sz="1100" b="1" dirty="0" smtClean="0"/>
                <a:t>контроля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61950" y="1579882"/>
              <a:ext cx="3600000" cy="82330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285750" lvl="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 smtClean="0"/>
                <a:t>медицинские </a:t>
              </a:r>
              <a:r>
                <a:rPr lang="ru-RU" sz="1000" dirty="0"/>
                <a:t>дозиметры и </a:t>
              </a:r>
              <a:r>
                <a:rPr lang="ru-RU" sz="1000" dirty="0" smtClean="0"/>
                <a:t>спектрометры</a:t>
              </a:r>
              <a:endParaRPr lang="en-US" sz="1000" dirty="0" smtClean="0"/>
            </a:p>
            <a:p>
              <a:pPr marL="285750" lvl="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 smtClean="0"/>
                <a:t>системы </a:t>
              </a:r>
              <a:r>
                <a:rPr lang="ru-RU" sz="1000" dirty="0"/>
                <a:t>контроля герметичности оболочек </a:t>
              </a:r>
              <a:r>
                <a:rPr lang="ru-RU" sz="1000" dirty="0" smtClean="0"/>
                <a:t>ТВЭЛ</a:t>
              </a:r>
              <a:endParaRPr lang="en-US" sz="1000" dirty="0" smtClean="0"/>
            </a:p>
            <a:p>
              <a:pPr marL="285750" lvl="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 err="1" smtClean="0"/>
                <a:t>паспортизаторы</a:t>
              </a:r>
              <a:r>
                <a:rPr lang="ru-RU" sz="1000" dirty="0" smtClean="0"/>
                <a:t> РАО</a:t>
              </a:r>
              <a:endParaRPr lang="en-US" sz="1000" dirty="0" smtClean="0"/>
            </a:p>
            <a:p>
              <a:pPr marL="285750" lvl="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 err="1" smtClean="0"/>
                <a:t>паспортизаторы</a:t>
              </a:r>
              <a:r>
                <a:rPr lang="ru-RU" sz="1000" dirty="0" smtClean="0"/>
                <a:t> ТРО</a:t>
              </a: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4307436" y="975996"/>
            <a:ext cx="3600000" cy="1943857"/>
            <a:chOff x="4307436" y="975996"/>
            <a:chExt cx="3600000" cy="1943857"/>
          </a:xfrm>
        </p:grpSpPr>
        <p:sp>
          <p:nvSpPr>
            <p:cNvPr id="7" name="TextBox 6"/>
            <p:cNvSpPr txBox="1"/>
            <p:nvPr/>
          </p:nvSpPr>
          <p:spPr>
            <a:xfrm>
              <a:off x="4307436" y="975996"/>
              <a:ext cx="3600000" cy="7694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100" b="1" dirty="0"/>
                <a:t>Системы ядерной и радиационной </a:t>
              </a:r>
              <a:r>
                <a:rPr lang="ru-RU" sz="1100" b="1" dirty="0" smtClean="0"/>
                <a:t>безопасности (кроме </a:t>
              </a:r>
              <a:r>
                <a:rPr lang="ru-RU" sz="1100" b="1" dirty="0"/>
                <a:t>средств физической защиты, систем безопасности ОИАЭ и </a:t>
              </a:r>
              <a:r>
                <a:rPr lang="ru-RU" sz="1100" b="1" dirty="0" err="1" smtClean="0"/>
                <a:t>техсредств</a:t>
              </a:r>
              <a:r>
                <a:rPr lang="ru-RU" sz="1100" b="1" dirty="0" smtClean="0"/>
                <a:t> </a:t>
              </a:r>
              <a:r>
                <a:rPr lang="ru-RU" sz="1100" b="1" dirty="0"/>
                <a:t>охраны</a:t>
              </a:r>
              <a:r>
                <a:rPr lang="ru-RU" sz="1100" b="1" dirty="0" smtClean="0"/>
                <a:t>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07436" y="1750302"/>
              <a:ext cx="3600000" cy="116955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приборы контроля и учета ЯМ</a:t>
              </a:r>
            </a:p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индикаторы загрязненности</a:t>
              </a:r>
            </a:p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досмотровые системы</a:t>
              </a:r>
            </a:p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системы контроля и управления доступом, (СКУД)</a:t>
              </a:r>
            </a:p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системы видеонаблюдения в радиационно-стойком исполнении</a:t>
              </a: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361950" y="2581630"/>
            <a:ext cx="3600000" cy="1839404"/>
            <a:chOff x="361950" y="2665593"/>
            <a:chExt cx="3600000" cy="1839404"/>
          </a:xfrm>
        </p:grpSpPr>
        <p:sp>
          <p:nvSpPr>
            <p:cNvPr id="10" name="TextBox 9"/>
            <p:cNvSpPr txBox="1"/>
            <p:nvPr/>
          </p:nvSpPr>
          <p:spPr>
            <a:xfrm>
              <a:off x="361950" y="2665593"/>
              <a:ext cx="3600000" cy="43088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100" b="1" dirty="0"/>
                <a:t>Оборудование радиационного неразрушающего </a:t>
              </a:r>
              <a:r>
                <a:rPr lang="ru-RU" sz="1100" b="1" dirty="0" smtClean="0"/>
                <a:t>контроля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1950" y="3104614"/>
              <a:ext cx="3600000" cy="140038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масс-спектрометры</a:t>
              </a:r>
            </a:p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оборудование активационного анализа</a:t>
              </a:r>
            </a:p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гамма-</a:t>
              </a:r>
              <a:r>
                <a:rPr lang="ru-RU" sz="1000" dirty="0" err="1"/>
                <a:t>дефктоскопы</a:t>
              </a:r>
              <a:r>
                <a:rPr lang="ru-RU" sz="1000" dirty="0"/>
                <a:t>,</a:t>
              </a:r>
            </a:p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аппаратура для радиографии,</a:t>
              </a:r>
            </a:p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радиографический контроль,</a:t>
              </a:r>
            </a:p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установки для радиографии,</a:t>
              </a:r>
            </a:p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радиографические приборы,</a:t>
              </a: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4307436" y="3020651"/>
            <a:ext cx="3600000" cy="2185652"/>
            <a:chOff x="4307436" y="2924104"/>
            <a:chExt cx="3600000" cy="2185652"/>
          </a:xfrm>
        </p:grpSpPr>
        <p:sp>
          <p:nvSpPr>
            <p:cNvPr id="11" name="TextBox 10"/>
            <p:cNvSpPr txBox="1"/>
            <p:nvPr/>
          </p:nvSpPr>
          <p:spPr>
            <a:xfrm>
              <a:off x="4307436" y="2924104"/>
              <a:ext cx="3600000" cy="43088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100" b="1" dirty="0"/>
                <a:t>Оборудование аналитического и экологического </a:t>
              </a:r>
              <a:r>
                <a:rPr lang="ru-RU" sz="1100" b="1" dirty="0" smtClean="0"/>
                <a:t>контроля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307436" y="3363124"/>
              <a:ext cx="3600000" cy="174663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ИК-Фурье спектрометры</a:t>
              </a:r>
            </a:p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масс-спектрометры индуктивно связанной плазмой</a:t>
              </a:r>
            </a:p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оборудование молекулярной спектроскопии</a:t>
              </a:r>
            </a:p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 err="1"/>
                <a:t>течеискатели</a:t>
              </a:r>
              <a:r>
                <a:rPr lang="ru-RU" sz="1000" dirty="0"/>
                <a:t>, пробоотборники, зонды контроля влажности</a:t>
              </a:r>
            </a:p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влагомеры</a:t>
              </a:r>
            </a:p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уровнемеры, </a:t>
              </a:r>
              <a:r>
                <a:rPr lang="ru-RU" sz="1000" dirty="0" err="1"/>
                <a:t>толщиномеры</a:t>
              </a:r>
              <a:r>
                <a:rPr lang="ru-RU" sz="1000" dirty="0"/>
                <a:t>, контроль </a:t>
              </a:r>
              <a:r>
                <a:rPr lang="ru-RU" sz="1000" dirty="0" smtClean="0"/>
                <a:t>плотности</a:t>
              </a:r>
              <a:endParaRPr lang="ru-RU" sz="1000" dirty="0"/>
            </a:p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плотномеры, ЖС-спектрометры</a:t>
              </a:r>
            </a:p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 err="1"/>
                <a:t>метеокомплексы</a:t>
              </a:r>
              <a:r>
                <a:rPr lang="ru-RU" sz="1000" dirty="0"/>
                <a:t>, метеостанции</a:t>
              </a: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8252922" y="975996"/>
            <a:ext cx="3600000" cy="1788903"/>
            <a:chOff x="8252922" y="975996"/>
            <a:chExt cx="3600000" cy="1788903"/>
          </a:xfrm>
        </p:grpSpPr>
        <p:sp>
          <p:nvSpPr>
            <p:cNvPr id="20" name="TextBox 19"/>
            <p:cNvSpPr txBox="1"/>
            <p:nvPr/>
          </p:nvSpPr>
          <p:spPr>
            <a:xfrm>
              <a:off x="8252922" y="975996"/>
              <a:ext cx="3600000" cy="7694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100" b="1" dirty="0"/>
                <a:t>Метрологическая аппаратура, в т.ч. Образцовые меры активности, эталонные ИИИ, поверочное оборудование и приборы для градуировки и калибровки средств измерений </a:t>
              </a:r>
              <a:endParaRPr lang="ru-RU" sz="1100" b="1" dirty="0" smtClean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252922" y="1749236"/>
              <a:ext cx="3600000" cy="101566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Фильтры аналитические</a:t>
              </a:r>
            </a:p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радиолюминесцентные </a:t>
              </a:r>
              <a:r>
                <a:rPr lang="ru-RU" sz="1000" dirty="0" err="1"/>
                <a:t>светоэлементы</a:t>
              </a:r>
              <a:r>
                <a:rPr lang="ru-RU" sz="1000" dirty="0"/>
                <a:t>,</a:t>
              </a:r>
            </a:p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радиоизотопная продукция для метрологии,</a:t>
              </a:r>
            </a:p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поверочные установки,</a:t>
              </a:r>
            </a:p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образцовые источники</a:t>
              </a: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8252922" y="2708847"/>
            <a:ext cx="3600000" cy="1959970"/>
            <a:chOff x="8252922" y="2721005"/>
            <a:chExt cx="3600000" cy="1959970"/>
          </a:xfrm>
        </p:grpSpPr>
        <p:sp>
          <p:nvSpPr>
            <p:cNvPr id="22" name="TextBox 21"/>
            <p:cNvSpPr txBox="1"/>
            <p:nvPr/>
          </p:nvSpPr>
          <p:spPr>
            <a:xfrm>
              <a:off x="8252922" y="2721005"/>
              <a:ext cx="3600000" cy="43088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100" b="1" dirty="0" smtClean="0"/>
                <a:t>Оборудование </a:t>
              </a:r>
              <a:r>
                <a:rPr lang="ru-RU" sz="1100" b="1" dirty="0"/>
                <a:t>на основе разрушающих методов анализа </a:t>
              </a:r>
              <a:endParaRPr lang="ru-RU" sz="1100" b="1" dirty="0" smtClean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252922" y="3165175"/>
              <a:ext cx="3600000" cy="151580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 smtClean="0"/>
                <a:t>оборудование </a:t>
              </a:r>
              <a:r>
                <a:rPr lang="ru-RU" sz="1000" dirty="0"/>
                <a:t>для рентген-флуоресцентного анализа</a:t>
              </a:r>
            </a:p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 err="1"/>
                <a:t>рентгено</a:t>
              </a:r>
              <a:r>
                <a:rPr lang="ru-RU" sz="1000" dirty="0"/>
                <a:t>-радиометрического анализа</a:t>
              </a:r>
            </a:p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оборудование для нейтрон-спектрометрического анализа</a:t>
              </a:r>
            </a:p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атомно-эмиссионные спектрометры</a:t>
              </a:r>
            </a:p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атомно-абсорбционные спектрометры</a:t>
              </a:r>
            </a:p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спектрометры УФ и видимой областей</a:t>
              </a: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361950" y="4599481"/>
            <a:ext cx="3600000" cy="1190529"/>
            <a:chOff x="361950" y="4599481"/>
            <a:chExt cx="3600000" cy="1190529"/>
          </a:xfrm>
        </p:grpSpPr>
        <p:sp>
          <p:nvSpPr>
            <p:cNvPr id="24" name="TextBox 23"/>
            <p:cNvSpPr txBox="1"/>
            <p:nvPr/>
          </p:nvSpPr>
          <p:spPr>
            <a:xfrm>
              <a:off x="361950" y="4599481"/>
              <a:ext cx="3600000" cy="43088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100" b="1" dirty="0"/>
                <a:t>Средства измерений и контроля общепромышленных параметров 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61950" y="5043652"/>
              <a:ext cx="3600000" cy="74635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285750" lvl="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Системы термического анализа технологических процессов</a:t>
              </a:r>
            </a:p>
            <a:p>
              <a:pPr marL="285750" lvl="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оборудование контроля за жизнеобеспечением на подвижных объектах (8), </a:t>
              </a:r>
              <a:r>
                <a:rPr lang="ru-RU" sz="1000" dirty="0" err="1"/>
                <a:t>радиовысотометры</a:t>
              </a:r>
              <a:endParaRPr lang="ru-RU" sz="1000" dirty="0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8252922" y="4612765"/>
            <a:ext cx="3600000" cy="1806081"/>
            <a:chOff x="8252922" y="4612765"/>
            <a:chExt cx="3600000" cy="1806081"/>
          </a:xfrm>
        </p:grpSpPr>
        <p:sp>
          <p:nvSpPr>
            <p:cNvPr id="26" name="TextBox 25"/>
            <p:cNvSpPr txBox="1"/>
            <p:nvPr/>
          </p:nvSpPr>
          <p:spPr>
            <a:xfrm>
              <a:off x="8252922" y="4612765"/>
              <a:ext cx="3600000" cy="43088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100" b="1" dirty="0"/>
                <a:t>Ядерно-физическая аппаратура, в т.ч. детекторы </a:t>
              </a:r>
              <a:endParaRPr lang="ru-RU" sz="1100" b="1" dirty="0" smtClean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252922" y="5056935"/>
              <a:ext cx="3600000" cy="136191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Дозиметры импульсного излучения </a:t>
              </a:r>
            </a:p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измерительные каналы для космических исследований</a:t>
              </a:r>
            </a:p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химические сенсоры</a:t>
              </a:r>
            </a:p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газоанализаторы</a:t>
              </a:r>
            </a:p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 err="1"/>
                <a:t>КИПиА</a:t>
              </a:r>
              <a:endParaRPr lang="ru-RU" sz="1000" dirty="0"/>
            </a:p>
            <a:p>
              <a:pPr marL="285750" indent="-285750" defTabSz="685783"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dirty="0"/>
                <a:t>датчики физических параметров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4349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/>
              <a:t>Потенциальные организации-участники бизнеса «Ядерное приборостроение», наличие компетенций* для работы в целевых сегментах рынка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7E04-85B5-4DC9-AB72-915E68FD5663}" type="slidenum">
              <a:rPr lang="ru-RU" smtClean="0"/>
              <a:t>8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544857"/>
              </p:ext>
            </p:extLst>
          </p:nvPr>
        </p:nvGraphicFramePr>
        <p:xfrm>
          <a:off x="381175" y="1008347"/>
          <a:ext cx="11467924" cy="5363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8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48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180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12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0935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7333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8078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4724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27644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38825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118753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658290">
                <a:tc>
                  <a:txBody>
                    <a:bodyPr/>
                    <a:lstStyle/>
                    <a:p>
                      <a:endParaRPr lang="ru-RU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7C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bg1"/>
                          </a:solidFill>
                        </a:rPr>
                        <a:t>Роль</a:t>
                      </a:r>
                      <a:endParaRPr lang="ru-R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7C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Системы радиационного и дозиметрического контроля</a:t>
                      </a:r>
                      <a:endParaRPr lang="ru-R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7C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err="1" smtClean="0">
                          <a:solidFill>
                            <a:schemeClr val="bg1"/>
                          </a:solidFill>
                        </a:rPr>
                        <a:t>Автоматиз</a:t>
                      </a:r>
                      <a:r>
                        <a:rPr lang="ru-RU" sz="800" b="1" dirty="0" smtClean="0">
                          <a:solidFill>
                            <a:schemeClr val="bg1"/>
                          </a:solidFill>
                        </a:rPr>
                        <a:t>. системы контроля, управления и диагностики</a:t>
                      </a:r>
                      <a:endParaRPr lang="ru-R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7C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bg1"/>
                          </a:solidFill>
                        </a:rPr>
                        <a:t>Системы ядерной и радиационной безопасности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7C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bg1"/>
                          </a:solidFill>
                        </a:rPr>
                        <a:t>Оборудование радиационного неразрушающего контроля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7C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bg1"/>
                          </a:solidFill>
                        </a:rPr>
                        <a:t>Оборудование аналитического и экологического контроля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7C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bg1"/>
                          </a:solidFill>
                        </a:rPr>
                        <a:t>Метрологическая аппаратура</a:t>
                      </a:r>
                      <a:endParaRPr lang="ru-R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7C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bg1"/>
                          </a:solidFill>
                        </a:rPr>
                        <a:t>Оборудование на основе разрушающих методов анализ</a:t>
                      </a:r>
                      <a:endParaRPr lang="ru-R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7C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bg1"/>
                          </a:solidFill>
                        </a:rPr>
                        <a:t>Средства измерений и контроля общепромышленных параметров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7C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bg1"/>
                          </a:solidFill>
                        </a:rPr>
                        <a:t>Ядерно-физическая аппаратура и</a:t>
                      </a:r>
                      <a:r>
                        <a:rPr lang="ru-RU" sz="800" b="1" baseline="0" dirty="0" smtClean="0">
                          <a:solidFill>
                            <a:schemeClr val="bg1"/>
                          </a:solidFill>
                        </a:rPr>
                        <a:t> спец. элемент. база</a:t>
                      </a:r>
                      <a:endParaRPr lang="ru-RU" sz="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7CB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4835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bg1"/>
                          </a:solidFill>
                        </a:rPr>
                        <a:t>АО «</a:t>
                      </a:r>
                      <a:r>
                        <a:rPr lang="ru-RU" sz="800" b="1" dirty="0" smtClean="0">
                          <a:solidFill>
                            <a:schemeClr val="bg1"/>
                          </a:solidFill>
                        </a:rPr>
                        <a:t>ГНЦ РФ-ФЭИ»</a:t>
                      </a:r>
                      <a:endParaRPr lang="ru-RU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7C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П</a:t>
                      </a:r>
                      <a:endParaRPr lang="ru-RU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4835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bg1"/>
                          </a:solidFill>
                        </a:rPr>
                        <a:t>ООО «НПО «</a:t>
                      </a:r>
                      <a:r>
                        <a:rPr lang="ru-RU" sz="800" b="1" dirty="0" err="1" smtClean="0">
                          <a:solidFill>
                            <a:schemeClr val="bg1"/>
                          </a:solidFill>
                        </a:rPr>
                        <a:t>Центротех</a:t>
                      </a:r>
                      <a:r>
                        <a:rPr lang="ru-RU" sz="800" b="1" dirty="0" smtClean="0">
                          <a:solidFill>
                            <a:schemeClr val="bg1"/>
                          </a:solidFill>
                        </a:rPr>
                        <a:t>»</a:t>
                      </a:r>
                      <a:endParaRPr lang="ru-RU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7C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У*</a:t>
                      </a:r>
                      <a:endParaRPr lang="ru-RU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9796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bg1"/>
                          </a:solidFill>
                        </a:rPr>
                        <a:t>АО «СНИИП»</a:t>
                      </a:r>
                      <a:endParaRPr lang="ru-RU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7C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У</a:t>
                      </a:r>
                      <a:endParaRPr lang="ru-RU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9796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bg1"/>
                          </a:solidFill>
                        </a:rPr>
                        <a:t>АО «ИФТП»</a:t>
                      </a:r>
                      <a:endParaRPr lang="ru-RU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7C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У</a:t>
                      </a:r>
                      <a:endParaRPr lang="ru-RU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4835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bg1"/>
                          </a:solidFill>
                        </a:rPr>
                        <a:t>ФГУП «ПО «Маяк»</a:t>
                      </a:r>
                      <a:endParaRPr lang="ru-RU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7C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У</a:t>
                      </a:r>
                      <a:endParaRPr lang="ru-RU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9796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bg1"/>
                          </a:solidFill>
                        </a:rPr>
                        <a:t>АО «НИИТФА»</a:t>
                      </a:r>
                      <a:endParaRPr lang="ru-RU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7C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У</a:t>
                      </a:r>
                      <a:endParaRPr lang="ru-RU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9796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bg1"/>
                          </a:solidFill>
                        </a:rPr>
                        <a:t>АО «НИФХИ»</a:t>
                      </a:r>
                      <a:endParaRPr lang="ru-RU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7C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П</a:t>
                      </a:r>
                      <a:endParaRPr lang="ru-RU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4835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bg1"/>
                          </a:solidFill>
                        </a:rPr>
                        <a:t>АО «Радиевый институт»</a:t>
                      </a:r>
                      <a:endParaRPr lang="ru-RU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7C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У*</a:t>
                      </a:r>
                      <a:endParaRPr lang="ru-RU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9320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bg1"/>
                          </a:solidFill>
                        </a:rPr>
                        <a:t>АО «ФЦНИВТ «СНПО «Элерон»</a:t>
                      </a:r>
                      <a:endParaRPr lang="ru-RU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7C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П</a:t>
                      </a:r>
                      <a:endParaRPr lang="ru-RU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4835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bg1"/>
                          </a:solidFill>
                        </a:rPr>
                        <a:t>ФГУП «НИИ НПО «Луч»</a:t>
                      </a:r>
                      <a:endParaRPr lang="ru-RU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7C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У*</a:t>
                      </a:r>
                      <a:endParaRPr lang="ru-RU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4835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bg1"/>
                          </a:solidFill>
                        </a:rPr>
                        <a:t>ООО «Прибор-Сервис»</a:t>
                      </a:r>
                      <a:endParaRPr lang="ru-RU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7C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У</a:t>
                      </a:r>
                      <a:endParaRPr lang="ru-RU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4835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bg1"/>
                          </a:solidFill>
                        </a:rPr>
                        <a:t>АО «НИИ Графит»</a:t>
                      </a:r>
                      <a:endParaRPr lang="ru-RU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7C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П</a:t>
                      </a:r>
                      <a:endParaRPr lang="ru-RU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09796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bg1"/>
                          </a:solidFill>
                        </a:rPr>
                        <a:t>ФГУП «ПСЗ»</a:t>
                      </a:r>
                      <a:endParaRPr lang="ru-RU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7C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П</a:t>
                      </a:r>
                      <a:endParaRPr lang="ru-RU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09796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bg1"/>
                          </a:solidFill>
                        </a:rPr>
                        <a:t>ФГУП «ВНИИА»</a:t>
                      </a:r>
                      <a:endParaRPr lang="ru-RU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7C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У*</a:t>
                      </a:r>
                      <a:endParaRPr lang="ru-RU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259012" y="1913117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60612" y="1833742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462212" y="1754367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59012" y="2250499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360612" y="2171124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462212" y="2091749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259012" y="2568979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360612" y="2489604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462212" y="2410229"/>
            <a:ext cx="79375" cy="23812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259012" y="2862967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360612" y="2783592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462212" y="2704217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259012" y="3199399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360612" y="3120024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462212" y="3040649"/>
            <a:ext cx="79375" cy="23812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259012" y="3521275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360612" y="3441900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462212" y="3362525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259012" y="3838015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360612" y="3758640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462212" y="3679265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236787" y="4170251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338387" y="4090877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439987" y="4011501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259012" y="4557128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360612" y="4477754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462212" y="4398378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259012" y="4961313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360612" y="4881939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462212" y="4802563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259012" y="5289311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2360612" y="5209937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462212" y="5130561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2259012" y="5628347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2360612" y="5548973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2462212" y="5469597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259012" y="5949519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360612" y="5870145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462212" y="5790769"/>
            <a:ext cx="79375" cy="23812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284987" y="1913117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3386587" y="1833742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3488187" y="1754367"/>
            <a:ext cx="79375" cy="23812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3284987" y="2250499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3386587" y="2171124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3488187" y="2091749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284987" y="2568979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386587" y="2489604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3488187" y="2410229"/>
            <a:ext cx="79375" cy="23812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3284987" y="2862967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3386587" y="2783592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3488187" y="2704217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3284987" y="3199399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3386587" y="3120024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3488187" y="3040649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284987" y="3521275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3386587" y="3441900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3488187" y="3362525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3284987" y="3838015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3386587" y="3758640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3488187" y="3679265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3284987" y="4177871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3386587" y="4098497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3488187" y="4019121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3284987" y="4564748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3386587" y="4485374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3488187" y="4405998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3284987" y="4968933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3386587" y="4889559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3488187" y="4810183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3284987" y="5296931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3386587" y="5217557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3488187" y="5138181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3284987" y="5635967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3386587" y="5556593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3488187" y="5477217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3284987" y="5957139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3386587" y="5877765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3488187" y="5798389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4163670" y="1913117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4266858" y="1833742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4360520" y="1754367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4163670" y="2250499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4266858" y="2171124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4360520" y="2091749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4163670" y="2568979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4266858" y="2489604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4360520" y="2410229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4163670" y="2862967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4266858" y="2783592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4360520" y="2704217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4163670" y="3199399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4266858" y="3120024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4360520" y="3040649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4163670" y="3521275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4266858" y="3441900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4360520" y="3362525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4163670" y="3838015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4266858" y="3758640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4360520" y="3679265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4163670" y="4165622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4266858" y="4086248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4360520" y="4006872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4163670" y="4552499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4266858" y="4473125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4360520" y="4393749"/>
            <a:ext cx="79375" cy="23812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4163670" y="4956684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4266858" y="4877310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4360520" y="4797934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4163670" y="5284682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4266858" y="5205308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4360520" y="5125932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4163670" y="5623718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4266858" y="5544344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4360520" y="5464968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4163670" y="5944890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4266858" y="5865516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4360520" y="5786140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5129068" y="1913117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5243368" y="1833742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5343381" y="1754367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5129068" y="2250499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5243368" y="2171124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5343381" y="2091749"/>
            <a:ext cx="79375" cy="23812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>
            <a:off x="5129068" y="2568979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>
            <a:off x="5243368" y="2489604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рямоугольник 131"/>
          <p:cNvSpPr/>
          <p:nvPr/>
        </p:nvSpPr>
        <p:spPr>
          <a:xfrm>
            <a:off x="5343381" y="2410229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рямоугольник 132"/>
          <p:cNvSpPr/>
          <p:nvPr/>
        </p:nvSpPr>
        <p:spPr>
          <a:xfrm>
            <a:off x="5129068" y="2862967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рямоугольник 133"/>
          <p:cNvSpPr/>
          <p:nvPr/>
        </p:nvSpPr>
        <p:spPr>
          <a:xfrm>
            <a:off x="5243368" y="2783592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рямоугольник 134"/>
          <p:cNvSpPr/>
          <p:nvPr/>
        </p:nvSpPr>
        <p:spPr>
          <a:xfrm>
            <a:off x="5343381" y="2704217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рямоугольник 135"/>
          <p:cNvSpPr/>
          <p:nvPr/>
        </p:nvSpPr>
        <p:spPr>
          <a:xfrm>
            <a:off x="5129068" y="3199399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рямоугольник 136"/>
          <p:cNvSpPr/>
          <p:nvPr/>
        </p:nvSpPr>
        <p:spPr>
          <a:xfrm>
            <a:off x="5243368" y="3120024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рямоугольник 137"/>
          <p:cNvSpPr/>
          <p:nvPr/>
        </p:nvSpPr>
        <p:spPr>
          <a:xfrm>
            <a:off x="5343381" y="3040649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рямоугольник 138"/>
          <p:cNvSpPr/>
          <p:nvPr/>
        </p:nvSpPr>
        <p:spPr>
          <a:xfrm>
            <a:off x="5129068" y="3521275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рямоугольник 139"/>
          <p:cNvSpPr/>
          <p:nvPr/>
        </p:nvSpPr>
        <p:spPr>
          <a:xfrm>
            <a:off x="5243368" y="3441900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рямоугольник 140"/>
          <p:cNvSpPr/>
          <p:nvPr/>
        </p:nvSpPr>
        <p:spPr>
          <a:xfrm>
            <a:off x="5343381" y="3362525"/>
            <a:ext cx="79375" cy="23812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рямоугольник 141"/>
          <p:cNvSpPr/>
          <p:nvPr/>
        </p:nvSpPr>
        <p:spPr>
          <a:xfrm>
            <a:off x="5129068" y="3838015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Прямоугольник 142"/>
          <p:cNvSpPr/>
          <p:nvPr/>
        </p:nvSpPr>
        <p:spPr>
          <a:xfrm>
            <a:off x="5243368" y="3758640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рямоугольник 143"/>
          <p:cNvSpPr/>
          <p:nvPr/>
        </p:nvSpPr>
        <p:spPr>
          <a:xfrm>
            <a:off x="5343381" y="3679265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рямоугольник 144"/>
          <p:cNvSpPr/>
          <p:nvPr/>
        </p:nvSpPr>
        <p:spPr>
          <a:xfrm>
            <a:off x="5129068" y="4160995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рямоугольник 145"/>
          <p:cNvSpPr/>
          <p:nvPr/>
        </p:nvSpPr>
        <p:spPr>
          <a:xfrm>
            <a:off x="5230668" y="4081621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Прямоугольник 146"/>
          <p:cNvSpPr/>
          <p:nvPr/>
        </p:nvSpPr>
        <p:spPr>
          <a:xfrm>
            <a:off x="5343381" y="4002245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рямоугольник 147"/>
          <p:cNvSpPr/>
          <p:nvPr/>
        </p:nvSpPr>
        <p:spPr>
          <a:xfrm>
            <a:off x="5129068" y="4547872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>
            <a:off x="5243368" y="4468498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Прямоугольник 149"/>
          <p:cNvSpPr/>
          <p:nvPr/>
        </p:nvSpPr>
        <p:spPr>
          <a:xfrm>
            <a:off x="5343381" y="4389122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Прямоугольник 150"/>
          <p:cNvSpPr/>
          <p:nvPr/>
        </p:nvSpPr>
        <p:spPr>
          <a:xfrm>
            <a:off x="5129068" y="4952057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Прямоугольник 151"/>
          <p:cNvSpPr/>
          <p:nvPr/>
        </p:nvSpPr>
        <p:spPr>
          <a:xfrm>
            <a:off x="5243368" y="4872683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Прямоугольник 152"/>
          <p:cNvSpPr/>
          <p:nvPr/>
        </p:nvSpPr>
        <p:spPr>
          <a:xfrm>
            <a:off x="5343381" y="4793307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Прямоугольник 153"/>
          <p:cNvSpPr/>
          <p:nvPr/>
        </p:nvSpPr>
        <p:spPr>
          <a:xfrm>
            <a:off x="5129068" y="5280055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Прямоугольник 154"/>
          <p:cNvSpPr/>
          <p:nvPr/>
        </p:nvSpPr>
        <p:spPr>
          <a:xfrm>
            <a:off x="5243368" y="5200681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рямоугольник 155"/>
          <p:cNvSpPr/>
          <p:nvPr/>
        </p:nvSpPr>
        <p:spPr>
          <a:xfrm>
            <a:off x="5343381" y="5121305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Прямоугольник 156"/>
          <p:cNvSpPr/>
          <p:nvPr/>
        </p:nvSpPr>
        <p:spPr>
          <a:xfrm>
            <a:off x="5129068" y="5619091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Прямоугольник 157"/>
          <p:cNvSpPr/>
          <p:nvPr/>
        </p:nvSpPr>
        <p:spPr>
          <a:xfrm>
            <a:off x="5243368" y="5539717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Прямоугольник 158"/>
          <p:cNvSpPr/>
          <p:nvPr/>
        </p:nvSpPr>
        <p:spPr>
          <a:xfrm>
            <a:off x="5343381" y="5460341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Прямоугольник 159"/>
          <p:cNvSpPr/>
          <p:nvPr/>
        </p:nvSpPr>
        <p:spPr>
          <a:xfrm>
            <a:off x="5129068" y="5940263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Прямоугольник 160"/>
          <p:cNvSpPr/>
          <p:nvPr/>
        </p:nvSpPr>
        <p:spPr>
          <a:xfrm>
            <a:off x="5243368" y="5860889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Прямоугольник 161"/>
          <p:cNvSpPr/>
          <p:nvPr/>
        </p:nvSpPr>
        <p:spPr>
          <a:xfrm>
            <a:off x="5343381" y="5781513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Прямоугольник 162"/>
          <p:cNvSpPr/>
          <p:nvPr/>
        </p:nvSpPr>
        <p:spPr>
          <a:xfrm>
            <a:off x="6223650" y="1913117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Прямоугольник 163"/>
          <p:cNvSpPr/>
          <p:nvPr/>
        </p:nvSpPr>
        <p:spPr>
          <a:xfrm>
            <a:off x="6334570" y="1833742"/>
            <a:ext cx="79375" cy="158750"/>
          </a:xfrm>
          <a:prstGeom prst="rect">
            <a:avLst/>
          </a:prstGeom>
          <a:noFill/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Прямоугольник 164"/>
          <p:cNvSpPr/>
          <p:nvPr/>
        </p:nvSpPr>
        <p:spPr>
          <a:xfrm>
            <a:off x="6436375" y="1754367"/>
            <a:ext cx="79375" cy="238125"/>
          </a:xfrm>
          <a:prstGeom prst="rect">
            <a:avLst/>
          </a:prstGeom>
          <a:noFill/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Прямоугольник 165"/>
          <p:cNvSpPr/>
          <p:nvPr/>
        </p:nvSpPr>
        <p:spPr>
          <a:xfrm>
            <a:off x="6223650" y="2250499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Прямоугольник 166"/>
          <p:cNvSpPr/>
          <p:nvPr/>
        </p:nvSpPr>
        <p:spPr>
          <a:xfrm>
            <a:off x="6334570" y="2171124"/>
            <a:ext cx="79375" cy="158750"/>
          </a:xfrm>
          <a:prstGeom prst="rect">
            <a:avLst/>
          </a:prstGeom>
          <a:noFill/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Прямоугольник 167"/>
          <p:cNvSpPr/>
          <p:nvPr/>
        </p:nvSpPr>
        <p:spPr>
          <a:xfrm>
            <a:off x="6436375" y="2091749"/>
            <a:ext cx="79375" cy="238125"/>
          </a:xfrm>
          <a:prstGeom prst="rect">
            <a:avLst/>
          </a:prstGeom>
          <a:noFill/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6223650" y="2568979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Прямоугольник 169"/>
          <p:cNvSpPr/>
          <p:nvPr/>
        </p:nvSpPr>
        <p:spPr>
          <a:xfrm>
            <a:off x="6334570" y="2489604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Прямоугольник 170"/>
          <p:cNvSpPr/>
          <p:nvPr/>
        </p:nvSpPr>
        <p:spPr>
          <a:xfrm>
            <a:off x="6436375" y="2410229"/>
            <a:ext cx="79375" cy="238125"/>
          </a:xfrm>
          <a:prstGeom prst="rect">
            <a:avLst/>
          </a:prstGeom>
          <a:noFill/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Прямоугольник 171"/>
          <p:cNvSpPr/>
          <p:nvPr/>
        </p:nvSpPr>
        <p:spPr>
          <a:xfrm>
            <a:off x="6223650" y="2862967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Прямоугольник 172"/>
          <p:cNvSpPr/>
          <p:nvPr/>
        </p:nvSpPr>
        <p:spPr>
          <a:xfrm>
            <a:off x="6334570" y="2783592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Прямоугольник 173"/>
          <p:cNvSpPr/>
          <p:nvPr/>
        </p:nvSpPr>
        <p:spPr>
          <a:xfrm>
            <a:off x="6436375" y="2704217"/>
            <a:ext cx="79375" cy="238125"/>
          </a:xfrm>
          <a:prstGeom prst="rect">
            <a:avLst/>
          </a:prstGeom>
          <a:noFill/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рямоугольник 174"/>
          <p:cNvSpPr/>
          <p:nvPr/>
        </p:nvSpPr>
        <p:spPr>
          <a:xfrm>
            <a:off x="6223650" y="3199399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Прямоугольник 175"/>
          <p:cNvSpPr/>
          <p:nvPr/>
        </p:nvSpPr>
        <p:spPr>
          <a:xfrm>
            <a:off x="6334570" y="3120024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рямоугольник 176"/>
          <p:cNvSpPr/>
          <p:nvPr/>
        </p:nvSpPr>
        <p:spPr>
          <a:xfrm>
            <a:off x="6436375" y="3040649"/>
            <a:ext cx="79375" cy="23812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рямоугольник 177"/>
          <p:cNvSpPr/>
          <p:nvPr/>
        </p:nvSpPr>
        <p:spPr>
          <a:xfrm>
            <a:off x="6223650" y="3521275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рямоугольник 178"/>
          <p:cNvSpPr/>
          <p:nvPr/>
        </p:nvSpPr>
        <p:spPr>
          <a:xfrm>
            <a:off x="6334570" y="3441900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>
            <a:off x="6436375" y="3362525"/>
            <a:ext cx="79375" cy="238125"/>
          </a:xfrm>
          <a:prstGeom prst="rect">
            <a:avLst/>
          </a:prstGeom>
          <a:noFill/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рямоугольник 180"/>
          <p:cNvSpPr/>
          <p:nvPr/>
        </p:nvSpPr>
        <p:spPr>
          <a:xfrm>
            <a:off x="6223650" y="3838015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рямоугольник 181"/>
          <p:cNvSpPr/>
          <p:nvPr/>
        </p:nvSpPr>
        <p:spPr>
          <a:xfrm>
            <a:off x="6334570" y="3758640"/>
            <a:ext cx="79375" cy="158750"/>
          </a:xfrm>
          <a:prstGeom prst="rect">
            <a:avLst/>
          </a:prstGeom>
          <a:noFill/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>
            <a:off x="6436375" y="3679265"/>
            <a:ext cx="79375" cy="238125"/>
          </a:xfrm>
          <a:prstGeom prst="rect">
            <a:avLst/>
          </a:prstGeom>
          <a:noFill/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рямоугольник 183"/>
          <p:cNvSpPr/>
          <p:nvPr/>
        </p:nvSpPr>
        <p:spPr>
          <a:xfrm>
            <a:off x="6223650" y="4170251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Прямоугольник 184"/>
          <p:cNvSpPr/>
          <p:nvPr/>
        </p:nvSpPr>
        <p:spPr>
          <a:xfrm>
            <a:off x="6334570" y="4090877"/>
            <a:ext cx="79375" cy="158750"/>
          </a:xfrm>
          <a:prstGeom prst="rect">
            <a:avLst/>
          </a:prstGeom>
          <a:noFill/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Прямоугольник 185"/>
          <p:cNvSpPr/>
          <p:nvPr/>
        </p:nvSpPr>
        <p:spPr>
          <a:xfrm>
            <a:off x="6436375" y="4011501"/>
            <a:ext cx="79375" cy="238125"/>
          </a:xfrm>
          <a:prstGeom prst="rect">
            <a:avLst/>
          </a:prstGeom>
          <a:noFill/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Прямоугольник 186"/>
          <p:cNvSpPr/>
          <p:nvPr/>
        </p:nvSpPr>
        <p:spPr>
          <a:xfrm>
            <a:off x="6223650" y="4557128"/>
            <a:ext cx="79375" cy="79375"/>
          </a:xfrm>
          <a:prstGeom prst="rect">
            <a:avLst/>
          </a:prstGeom>
          <a:noFill/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Прямоугольник 187"/>
          <p:cNvSpPr/>
          <p:nvPr/>
        </p:nvSpPr>
        <p:spPr>
          <a:xfrm>
            <a:off x="6334570" y="4477754"/>
            <a:ext cx="79375" cy="158750"/>
          </a:xfrm>
          <a:prstGeom prst="rect">
            <a:avLst/>
          </a:prstGeom>
          <a:noFill/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рямоугольник 188"/>
          <p:cNvSpPr/>
          <p:nvPr/>
        </p:nvSpPr>
        <p:spPr>
          <a:xfrm>
            <a:off x="6436375" y="4398378"/>
            <a:ext cx="79375" cy="238125"/>
          </a:xfrm>
          <a:prstGeom prst="rect">
            <a:avLst/>
          </a:prstGeom>
          <a:noFill/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6223650" y="4961313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Прямоугольник 190"/>
          <p:cNvSpPr/>
          <p:nvPr/>
        </p:nvSpPr>
        <p:spPr>
          <a:xfrm>
            <a:off x="6334570" y="4881939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Прямоугольник 191"/>
          <p:cNvSpPr/>
          <p:nvPr/>
        </p:nvSpPr>
        <p:spPr>
          <a:xfrm>
            <a:off x="6436375" y="4802563"/>
            <a:ext cx="79375" cy="238125"/>
          </a:xfrm>
          <a:prstGeom prst="rect">
            <a:avLst/>
          </a:prstGeom>
          <a:noFill/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Прямоугольник 192"/>
          <p:cNvSpPr/>
          <p:nvPr/>
        </p:nvSpPr>
        <p:spPr>
          <a:xfrm>
            <a:off x="6223650" y="5289311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Прямоугольник 193"/>
          <p:cNvSpPr/>
          <p:nvPr/>
        </p:nvSpPr>
        <p:spPr>
          <a:xfrm>
            <a:off x="6334570" y="5209937"/>
            <a:ext cx="79375" cy="158750"/>
          </a:xfrm>
          <a:prstGeom prst="rect">
            <a:avLst/>
          </a:prstGeom>
          <a:noFill/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Прямоугольник 194"/>
          <p:cNvSpPr/>
          <p:nvPr/>
        </p:nvSpPr>
        <p:spPr>
          <a:xfrm>
            <a:off x="6436375" y="5130561"/>
            <a:ext cx="79375" cy="238125"/>
          </a:xfrm>
          <a:prstGeom prst="rect">
            <a:avLst/>
          </a:prstGeom>
          <a:noFill/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Прямоугольник 195"/>
          <p:cNvSpPr/>
          <p:nvPr/>
        </p:nvSpPr>
        <p:spPr>
          <a:xfrm>
            <a:off x="6223650" y="5628347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Прямоугольник 196"/>
          <p:cNvSpPr/>
          <p:nvPr/>
        </p:nvSpPr>
        <p:spPr>
          <a:xfrm>
            <a:off x="6334570" y="5548973"/>
            <a:ext cx="79375" cy="158750"/>
          </a:xfrm>
          <a:prstGeom prst="rect">
            <a:avLst/>
          </a:prstGeom>
          <a:noFill/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Прямоугольник 197"/>
          <p:cNvSpPr/>
          <p:nvPr/>
        </p:nvSpPr>
        <p:spPr>
          <a:xfrm>
            <a:off x="6436375" y="5469597"/>
            <a:ext cx="79375" cy="238125"/>
          </a:xfrm>
          <a:prstGeom prst="rect">
            <a:avLst/>
          </a:prstGeom>
          <a:noFill/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Прямоугольник 198"/>
          <p:cNvSpPr/>
          <p:nvPr/>
        </p:nvSpPr>
        <p:spPr>
          <a:xfrm>
            <a:off x="6223650" y="5949519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Прямоугольник 199"/>
          <p:cNvSpPr/>
          <p:nvPr/>
        </p:nvSpPr>
        <p:spPr>
          <a:xfrm>
            <a:off x="6334570" y="5870145"/>
            <a:ext cx="79375" cy="158750"/>
          </a:xfrm>
          <a:prstGeom prst="rect">
            <a:avLst/>
          </a:prstGeom>
          <a:noFill/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Прямоугольник 200"/>
          <p:cNvSpPr/>
          <p:nvPr/>
        </p:nvSpPr>
        <p:spPr>
          <a:xfrm>
            <a:off x="6436375" y="5790769"/>
            <a:ext cx="79375" cy="238125"/>
          </a:xfrm>
          <a:prstGeom prst="rect">
            <a:avLst/>
          </a:prstGeom>
          <a:noFill/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Прямоугольник 201"/>
          <p:cNvSpPr/>
          <p:nvPr/>
        </p:nvSpPr>
        <p:spPr>
          <a:xfrm>
            <a:off x="7282562" y="1913117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Прямоугольник 202"/>
          <p:cNvSpPr/>
          <p:nvPr/>
        </p:nvSpPr>
        <p:spPr>
          <a:xfrm>
            <a:off x="7384162" y="1833742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Прямоугольник 203"/>
          <p:cNvSpPr/>
          <p:nvPr/>
        </p:nvSpPr>
        <p:spPr>
          <a:xfrm>
            <a:off x="7485762" y="1754367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Прямоугольник 204"/>
          <p:cNvSpPr/>
          <p:nvPr/>
        </p:nvSpPr>
        <p:spPr>
          <a:xfrm>
            <a:off x="7282562" y="2250499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Прямоугольник 205"/>
          <p:cNvSpPr/>
          <p:nvPr/>
        </p:nvSpPr>
        <p:spPr>
          <a:xfrm>
            <a:off x="7384162" y="2171124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Прямоугольник 206"/>
          <p:cNvSpPr/>
          <p:nvPr/>
        </p:nvSpPr>
        <p:spPr>
          <a:xfrm>
            <a:off x="7485762" y="2091749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Прямоугольник 207"/>
          <p:cNvSpPr/>
          <p:nvPr/>
        </p:nvSpPr>
        <p:spPr>
          <a:xfrm>
            <a:off x="7282562" y="2568979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Прямоугольник 208"/>
          <p:cNvSpPr/>
          <p:nvPr/>
        </p:nvSpPr>
        <p:spPr>
          <a:xfrm>
            <a:off x="7384162" y="2489604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Прямоугольник 209"/>
          <p:cNvSpPr/>
          <p:nvPr/>
        </p:nvSpPr>
        <p:spPr>
          <a:xfrm>
            <a:off x="7485762" y="2410229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Прямоугольник 210"/>
          <p:cNvSpPr/>
          <p:nvPr/>
        </p:nvSpPr>
        <p:spPr>
          <a:xfrm>
            <a:off x="7282562" y="2862967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Прямоугольник 211"/>
          <p:cNvSpPr/>
          <p:nvPr/>
        </p:nvSpPr>
        <p:spPr>
          <a:xfrm>
            <a:off x="7384162" y="2783592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Прямоугольник 212"/>
          <p:cNvSpPr/>
          <p:nvPr/>
        </p:nvSpPr>
        <p:spPr>
          <a:xfrm>
            <a:off x="7485762" y="2704217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Прямоугольник 213"/>
          <p:cNvSpPr/>
          <p:nvPr/>
        </p:nvSpPr>
        <p:spPr>
          <a:xfrm>
            <a:off x="7282562" y="3199399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Прямоугольник 214"/>
          <p:cNvSpPr/>
          <p:nvPr/>
        </p:nvSpPr>
        <p:spPr>
          <a:xfrm>
            <a:off x="7384162" y="3120024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Прямоугольник 215"/>
          <p:cNvSpPr/>
          <p:nvPr/>
        </p:nvSpPr>
        <p:spPr>
          <a:xfrm>
            <a:off x="7485762" y="3040649"/>
            <a:ext cx="79375" cy="23812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Прямоугольник 216"/>
          <p:cNvSpPr/>
          <p:nvPr/>
        </p:nvSpPr>
        <p:spPr>
          <a:xfrm>
            <a:off x="7282562" y="3521275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8" name="Прямоугольник 217"/>
          <p:cNvSpPr/>
          <p:nvPr/>
        </p:nvSpPr>
        <p:spPr>
          <a:xfrm>
            <a:off x="7384162" y="3441900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Прямоугольник 218"/>
          <p:cNvSpPr/>
          <p:nvPr/>
        </p:nvSpPr>
        <p:spPr>
          <a:xfrm>
            <a:off x="7485762" y="3362525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Прямоугольник 219"/>
          <p:cNvSpPr/>
          <p:nvPr/>
        </p:nvSpPr>
        <p:spPr>
          <a:xfrm>
            <a:off x="7282562" y="3838015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Прямоугольник 220"/>
          <p:cNvSpPr/>
          <p:nvPr/>
        </p:nvSpPr>
        <p:spPr>
          <a:xfrm>
            <a:off x="7384162" y="3758640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Прямоугольник 221"/>
          <p:cNvSpPr/>
          <p:nvPr/>
        </p:nvSpPr>
        <p:spPr>
          <a:xfrm>
            <a:off x="7485762" y="3679265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3" name="Прямоугольник 222"/>
          <p:cNvSpPr/>
          <p:nvPr/>
        </p:nvSpPr>
        <p:spPr>
          <a:xfrm>
            <a:off x="7260337" y="4160995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Прямоугольник 223"/>
          <p:cNvSpPr/>
          <p:nvPr/>
        </p:nvSpPr>
        <p:spPr>
          <a:xfrm>
            <a:off x="7361937" y="4081621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Прямоугольник 224"/>
          <p:cNvSpPr/>
          <p:nvPr/>
        </p:nvSpPr>
        <p:spPr>
          <a:xfrm>
            <a:off x="7463537" y="4002245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6" name="Прямоугольник 225"/>
          <p:cNvSpPr/>
          <p:nvPr/>
        </p:nvSpPr>
        <p:spPr>
          <a:xfrm>
            <a:off x="7282562" y="4547872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7" name="Прямоугольник 226"/>
          <p:cNvSpPr/>
          <p:nvPr/>
        </p:nvSpPr>
        <p:spPr>
          <a:xfrm>
            <a:off x="7384162" y="4468498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8" name="Прямоугольник 227"/>
          <p:cNvSpPr/>
          <p:nvPr/>
        </p:nvSpPr>
        <p:spPr>
          <a:xfrm>
            <a:off x="7485762" y="4389122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9" name="Прямоугольник 228"/>
          <p:cNvSpPr/>
          <p:nvPr/>
        </p:nvSpPr>
        <p:spPr>
          <a:xfrm>
            <a:off x="7282562" y="4952057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0" name="Прямоугольник 229"/>
          <p:cNvSpPr/>
          <p:nvPr/>
        </p:nvSpPr>
        <p:spPr>
          <a:xfrm>
            <a:off x="7384162" y="4872683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1" name="Прямоугольник 230"/>
          <p:cNvSpPr/>
          <p:nvPr/>
        </p:nvSpPr>
        <p:spPr>
          <a:xfrm>
            <a:off x="7485762" y="4793307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2" name="Прямоугольник 231"/>
          <p:cNvSpPr/>
          <p:nvPr/>
        </p:nvSpPr>
        <p:spPr>
          <a:xfrm>
            <a:off x="7282562" y="5280055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3" name="Прямоугольник 232"/>
          <p:cNvSpPr/>
          <p:nvPr/>
        </p:nvSpPr>
        <p:spPr>
          <a:xfrm>
            <a:off x="7384162" y="5200681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4" name="Прямоугольник 233"/>
          <p:cNvSpPr/>
          <p:nvPr/>
        </p:nvSpPr>
        <p:spPr>
          <a:xfrm>
            <a:off x="7485762" y="5121305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" name="Прямоугольник 234"/>
          <p:cNvSpPr/>
          <p:nvPr/>
        </p:nvSpPr>
        <p:spPr>
          <a:xfrm>
            <a:off x="7282562" y="5619091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6" name="Прямоугольник 235"/>
          <p:cNvSpPr/>
          <p:nvPr/>
        </p:nvSpPr>
        <p:spPr>
          <a:xfrm>
            <a:off x="7384162" y="5539717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7" name="Прямоугольник 236"/>
          <p:cNvSpPr/>
          <p:nvPr/>
        </p:nvSpPr>
        <p:spPr>
          <a:xfrm>
            <a:off x="7485762" y="5460341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8" name="Прямоугольник 237"/>
          <p:cNvSpPr/>
          <p:nvPr/>
        </p:nvSpPr>
        <p:spPr>
          <a:xfrm>
            <a:off x="7282562" y="5940263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9" name="Прямоугольник 238"/>
          <p:cNvSpPr/>
          <p:nvPr/>
        </p:nvSpPr>
        <p:spPr>
          <a:xfrm>
            <a:off x="7384162" y="5860889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0" name="Прямоугольник 239"/>
          <p:cNvSpPr/>
          <p:nvPr/>
        </p:nvSpPr>
        <p:spPr>
          <a:xfrm>
            <a:off x="7485762" y="5781513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1" name="Прямоугольник 240"/>
          <p:cNvSpPr/>
          <p:nvPr/>
        </p:nvSpPr>
        <p:spPr>
          <a:xfrm>
            <a:off x="8486170" y="1913117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2" name="Прямоугольник 241"/>
          <p:cNvSpPr/>
          <p:nvPr/>
        </p:nvSpPr>
        <p:spPr>
          <a:xfrm>
            <a:off x="8578245" y="1833742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3" name="Прямоугольник 242"/>
          <p:cNvSpPr/>
          <p:nvPr/>
        </p:nvSpPr>
        <p:spPr>
          <a:xfrm>
            <a:off x="8679845" y="1754367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4" name="Прямоугольник 243"/>
          <p:cNvSpPr/>
          <p:nvPr/>
        </p:nvSpPr>
        <p:spPr>
          <a:xfrm>
            <a:off x="8486170" y="2250499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" name="Прямоугольник 244"/>
          <p:cNvSpPr/>
          <p:nvPr/>
        </p:nvSpPr>
        <p:spPr>
          <a:xfrm>
            <a:off x="8578245" y="2171124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6" name="Прямоугольник 245"/>
          <p:cNvSpPr/>
          <p:nvPr/>
        </p:nvSpPr>
        <p:spPr>
          <a:xfrm>
            <a:off x="8679845" y="2091749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Прямоугольник 246"/>
          <p:cNvSpPr/>
          <p:nvPr/>
        </p:nvSpPr>
        <p:spPr>
          <a:xfrm>
            <a:off x="8486170" y="2568979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8" name="Прямоугольник 247"/>
          <p:cNvSpPr/>
          <p:nvPr/>
        </p:nvSpPr>
        <p:spPr>
          <a:xfrm>
            <a:off x="8578245" y="2489604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9" name="Прямоугольник 248"/>
          <p:cNvSpPr/>
          <p:nvPr/>
        </p:nvSpPr>
        <p:spPr>
          <a:xfrm>
            <a:off x="8679845" y="2410229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Прямоугольник 249"/>
          <p:cNvSpPr/>
          <p:nvPr/>
        </p:nvSpPr>
        <p:spPr>
          <a:xfrm>
            <a:off x="8486170" y="2862967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1" name="Прямоугольник 250"/>
          <p:cNvSpPr/>
          <p:nvPr/>
        </p:nvSpPr>
        <p:spPr>
          <a:xfrm>
            <a:off x="8578245" y="2783592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Прямоугольник 251"/>
          <p:cNvSpPr/>
          <p:nvPr/>
        </p:nvSpPr>
        <p:spPr>
          <a:xfrm>
            <a:off x="8679845" y="2704217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3" name="Прямоугольник 252"/>
          <p:cNvSpPr/>
          <p:nvPr/>
        </p:nvSpPr>
        <p:spPr>
          <a:xfrm>
            <a:off x="8486170" y="3199399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4" name="Прямоугольник 253"/>
          <p:cNvSpPr/>
          <p:nvPr/>
        </p:nvSpPr>
        <p:spPr>
          <a:xfrm>
            <a:off x="8578245" y="3120024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5" name="Прямоугольник 254"/>
          <p:cNvSpPr/>
          <p:nvPr/>
        </p:nvSpPr>
        <p:spPr>
          <a:xfrm>
            <a:off x="8679845" y="3040649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" name="Прямоугольник 255"/>
          <p:cNvSpPr/>
          <p:nvPr/>
        </p:nvSpPr>
        <p:spPr>
          <a:xfrm>
            <a:off x="8486170" y="3521275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7" name="Прямоугольник 256"/>
          <p:cNvSpPr/>
          <p:nvPr/>
        </p:nvSpPr>
        <p:spPr>
          <a:xfrm>
            <a:off x="8578245" y="3441900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8" name="Прямоугольник 257"/>
          <p:cNvSpPr/>
          <p:nvPr/>
        </p:nvSpPr>
        <p:spPr>
          <a:xfrm>
            <a:off x="8679845" y="3362525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9" name="Прямоугольник 258"/>
          <p:cNvSpPr/>
          <p:nvPr/>
        </p:nvSpPr>
        <p:spPr>
          <a:xfrm>
            <a:off x="8486170" y="3838015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0" name="Прямоугольник 259"/>
          <p:cNvSpPr/>
          <p:nvPr/>
        </p:nvSpPr>
        <p:spPr>
          <a:xfrm>
            <a:off x="8578245" y="3758640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1" name="Прямоугольник 260"/>
          <p:cNvSpPr/>
          <p:nvPr/>
        </p:nvSpPr>
        <p:spPr>
          <a:xfrm>
            <a:off x="8679845" y="3679265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2" name="Прямоугольник 261"/>
          <p:cNvSpPr/>
          <p:nvPr/>
        </p:nvSpPr>
        <p:spPr>
          <a:xfrm>
            <a:off x="8486170" y="4160995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3" name="Прямоугольник 262"/>
          <p:cNvSpPr/>
          <p:nvPr/>
        </p:nvSpPr>
        <p:spPr>
          <a:xfrm>
            <a:off x="8578245" y="4081621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4" name="Прямоугольник 263"/>
          <p:cNvSpPr/>
          <p:nvPr/>
        </p:nvSpPr>
        <p:spPr>
          <a:xfrm>
            <a:off x="8679845" y="4002245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5" name="Прямоугольник 264"/>
          <p:cNvSpPr/>
          <p:nvPr/>
        </p:nvSpPr>
        <p:spPr>
          <a:xfrm>
            <a:off x="8486170" y="4547872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6" name="Прямоугольник 265"/>
          <p:cNvSpPr/>
          <p:nvPr/>
        </p:nvSpPr>
        <p:spPr>
          <a:xfrm>
            <a:off x="8578245" y="4468498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7" name="Прямоугольник 266"/>
          <p:cNvSpPr/>
          <p:nvPr/>
        </p:nvSpPr>
        <p:spPr>
          <a:xfrm>
            <a:off x="8679845" y="4389122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8" name="Прямоугольник 267"/>
          <p:cNvSpPr/>
          <p:nvPr/>
        </p:nvSpPr>
        <p:spPr>
          <a:xfrm>
            <a:off x="8486170" y="4952057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9" name="Прямоугольник 268"/>
          <p:cNvSpPr/>
          <p:nvPr/>
        </p:nvSpPr>
        <p:spPr>
          <a:xfrm>
            <a:off x="8578245" y="4872683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0" name="Прямоугольник 269"/>
          <p:cNvSpPr/>
          <p:nvPr/>
        </p:nvSpPr>
        <p:spPr>
          <a:xfrm>
            <a:off x="8679845" y="4793307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1" name="Прямоугольник 270"/>
          <p:cNvSpPr/>
          <p:nvPr/>
        </p:nvSpPr>
        <p:spPr>
          <a:xfrm>
            <a:off x="8486170" y="5280055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2" name="Прямоугольник 271"/>
          <p:cNvSpPr/>
          <p:nvPr/>
        </p:nvSpPr>
        <p:spPr>
          <a:xfrm>
            <a:off x="8578245" y="5200681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3" name="Прямоугольник 272"/>
          <p:cNvSpPr/>
          <p:nvPr/>
        </p:nvSpPr>
        <p:spPr>
          <a:xfrm>
            <a:off x="8679845" y="5121305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4" name="Прямоугольник 273"/>
          <p:cNvSpPr/>
          <p:nvPr/>
        </p:nvSpPr>
        <p:spPr>
          <a:xfrm>
            <a:off x="8486170" y="5619091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5" name="Прямоугольник 274"/>
          <p:cNvSpPr/>
          <p:nvPr/>
        </p:nvSpPr>
        <p:spPr>
          <a:xfrm>
            <a:off x="8578245" y="5539717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6" name="Прямоугольник 275"/>
          <p:cNvSpPr/>
          <p:nvPr/>
        </p:nvSpPr>
        <p:spPr>
          <a:xfrm>
            <a:off x="8679845" y="5460341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7" name="Прямоугольник 276"/>
          <p:cNvSpPr/>
          <p:nvPr/>
        </p:nvSpPr>
        <p:spPr>
          <a:xfrm>
            <a:off x="8486170" y="5940263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8" name="Прямоугольник 277"/>
          <p:cNvSpPr/>
          <p:nvPr/>
        </p:nvSpPr>
        <p:spPr>
          <a:xfrm>
            <a:off x="8578245" y="5860889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9" name="Прямоугольник 278"/>
          <p:cNvSpPr/>
          <p:nvPr/>
        </p:nvSpPr>
        <p:spPr>
          <a:xfrm>
            <a:off x="8679845" y="5781513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0" name="Прямоугольник 279"/>
          <p:cNvSpPr/>
          <p:nvPr/>
        </p:nvSpPr>
        <p:spPr>
          <a:xfrm>
            <a:off x="9824578" y="1913117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1" name="Прямоугольник 280"/>
          <p:cNvSpPr/>
          <p:nvPr/>
        </p:nvSpPr>
        <p:spPr>
          <a:xfrm>
            <a:off x="9926178" y="1833742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2" name="Прямоугольник 281"/>
          <p:cNvSpPr/>
          <p:nvPr/>
        </p:nvSpPr>
        <p:spPr>
          <a:xfrm>
            <a:off x="10016666" y="1754367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3" name="Прямоугольник 282"/>
          <p:cNvSpPr/>
          <p:nvPr/>
        </p:nvSpPr>
        <p:spPr>
          <a:xfrm>
            <a:off x="9824578" y="2250499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4" name="Прямоугольник 283"/>
          <p:cNvSpPr/>
          <p:nvPr/>
        </p:nvSpPr>
        <p:spPr>
          <a:xfrm>
            <a:off x="9926178" y="2171124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5" name="Прямоугольник 284"/>
          <p:cNvSpPr/>
          <p:nvPr/>
        </p:nvSpPr>
        <p:spPr>
          <a:xfrm>
            <a:off x="10016666" y="2091749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Прямоугольник 285"/>
          <p:cNvSpPr/>
          <p:nvPr/>
        </p:nvSpPr>
        <p:spPr>
          <a:xfrm>
            <a:off x="9824578" y="2568979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7" name="Прямоугольник 286"/>
          <p:cNvSpPr/>
          <p:nvPr/>
        </p:nvSpPr>
        <p:spPr>
          <a:xfrm>
            <a:off x="9926178" y="2489604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8" name="Прямоугольник 287"/>
          <p:cNvSpPr/>
          <p:nvPr/>
        </p:nvSpPr>
        <p:spPr>
          <a:xfrm>
            <a:off x="10016666" y="2410229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9" name="Прямоугольник 288"/>
          <p:cNvSpPr/>
          <p:nvPr/>
        </p:nvSpPr>
        <p:spPr>
          <a:xfrm>
            <a:off x="9824578" y="2862967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0" name="Прямоугольник 289"/>
          <p:cNvSpPr/>
          <p:nvPr/>
        </p:nvSpPr>
        <p:spPr>
          <a:xfrm>
            <a:off x="9926178" y="2783592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1" name="Прямоугольник 290"/>
          <p:cNvSpPr/>
          <p:nvPr/>
        </p:nvSpPr>
        <p:spPr>
          <a:xfrm>
            <a:off x="10016666" y="2704217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2" name="Прямоугольник 291"/>
          <p:cNvSpPr/>
          <p:nvPr/>
        </p:nvSpPr>
        <p:spPr>
          <a:xfrm>
            <a:off x="9824578" y="3199399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3" name="Прямоугольник 292"/>
          <p:cNvSpPr/>
          <p:nvPr/>
        </p:nvSpPr>
        <p:spPr>
          <a:xfrm>
            <a:off x="9926178" y="3120024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4" name="Прямоугольник 293"/>
          <p:cNvSpPr/>
          <p:nvPr/>
        </p:nvSpPr>
        <p:spPr>
          <a:xfrm>
            <a:off x="10016666" y="3040649"/>
            <a:ext cx="79375" cy="23812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5" name="Прямоугольник 294"/>
          <p:cNvSpPr/>
          <p:nvPr/>
        </p:nvSpPr>
        <p:spPr>
          <a:xfrm>
            <a:off x="9824578" y="3521275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6" name="Прямоугольник 295"/>
          <p:cNvSpPr/>
          <p:nvPr/>
        </p:nvSpPr>
        <p:spPr>
          <a:xfrm>
            <a:off x="9926178" y="3441900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7" name="Прямоугольник 296"/>
          <p:cNvSpPr/>
          <p:nvPr/>
        </p:nvSpPr>
        <p:spPr>
          <a:xfrm>
            <a:off x="10016666" y="3362525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8" name="Прямоугольник 297"/>
          <p:cNvSpPr/>
          <p:nvPr/>
        </p:nvSpPr>
        <p:spPr>
          <a:xfrm>
            <a:off x="9824578" y="3838015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9" name="Прямоугольник 298"/>
          <p:cNvSpPr/>
          <p:nvPr/>
        </p:nvSpPr>
        <p:spPr>
          <a:xfrm>
            <a:off x="9926178" y="3758640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0" name="Прямоугольник 299"/>
          <p:cNvSpPr/>
          <p:nvPr/>
        </p:nvSpPr>
        <p:spPr>
          <a:xfrm>
            <a:off x="10016666" y="3679265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1" name="Прямоугольник 300"/>
          <p:cNvSpPr/>
          <p:nvPr/>
        </p:nvSpPr>
        <p:spPr>
          <a:xfrm>
            <a:off x="9802353" y="4166821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2" name="Прямоугольник 301"/>
          <p:cNvSpPr/>
          <p:nvPr/>
        </p:nvSpPr>
        <p:spPr>
          <a:xfrm>
            <a:off x="9903953" y="4087447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3" name="Прямоугольник 302"/>
          <p:cNvSpPr/>
          <p:nvPr/>
        </p:nvSpPr>
        <p:spPr>
          <a:xfrm>
            <a:off x="10016666" y="4008071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4" name="Прямоугольник 303"/>
          <p:cNvSpPr/>
          <p:nvPr/>
        </p:nvSpPr>
        <p:spPr>
          <a:xfrm>
            <a:off x="9824578" y="4553698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5" name="Прямоугольник 304"/>
          <p:cNvSpPr/>
          <p:nvPr/>
        </p:nvSpPr>
        <p:spPr>
          <a:xfrm>
            <a:off x="9926178" y="4474324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6" name="Прямоугольник 305"/>
          <p:cNvSpPr/>
          <p:nvPr/>
        </p:nvSpPr>
        <p:spPr>
          <a:xfrm>
            <a:off x="10016666" y="4394948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" name="Прямоугольник 306"/>
          <p:cNvSpPr/>
          <p:nvPr/>
        </p:nvSpPr>
        <p:spPr>
          <a:xfrm>
            <a:off x="9824578" y="4957883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8" name="Прямоугольник 307"/>
          <p:cNvSpPr/>
          <p:nvPr/>
        </p:nvSpPr>
        <p:spPr>
          <a:xfrm>
            <a:off x="9926178" y="4878509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" name="Прямоугольник 308"/>
          <p:cNvSpPr/>
          <p:nvPr/>
        </p:nvSpPr>
        <p:spPr>
          <a:xfrm>
            <a:off x="10016666" y="4799133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0" name="Прямоугольник 309"/>
          <p:cNvSpPr/>
          <p:nvPr/>
        </p:nvSpPr>
        <p:spPr>
          <a:xfrm>
            <a:off x="9824578" y="5285881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1" name="Прямоугольник 310"/>
          <p:cNvSpPr/>
          <p:nvPr/>
        </p:nvSpPr>
        <p:spPr>
          <a:xfrm>
            <a:off x="9926178" y="5206507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" name="Прямоугольник 311"/>
          <p:cNvSpPr/>
          <p:nvPr/>
        </p:nvSpPr>
        <p:spPr>
          <a:xfrm>
            <a:off x="10016666" y="5127131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3" name="Прямоугольник 312"/>
          <p:cNvSpPr/>
          <p:nvPr/>
        </p:nvSpPr>
        <p:spPr>
          <a:xfrm>
            <a:off x="9824578" y="5624917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4" name="Прямоугольник 313"/>
          <p:cNvSpPr/>
          <p:nvPr/>
        </p:nvSpPr>
        <p:spPr>
          <a:xfrm>
            <a:off x="9926178" y="5545543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5" name="Прямоугольник 314"/>
          <p:cNvSpPr/>
          <p:nvPr/>
        </p:nvSpPr>
        <p:spPr>
          <a:xfrm>
            <a:off x="10016666" y="5466167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6" name="Прямоугольник 315"/>
          <p:cNvSpPr/>
          <p:nvPr/>
        </p:nvSpPr>
        <p:spPr>
          <a:xfrm>
            <a:off x="9824578" y="5946089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7" name="Прямоугольник 316"/>
          <p:cNvSpPr/>
          <p:nvPr/>
        </p:nvSpPr>
        <p:spPr>
          <a:xfrm>
            <a:off x="9926178" y="5866715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8" name="Прямоугольник 317"/>
          <p:cNvSpPr/>
          <p:nvPr/>
        </p:nvSpPr>
        <p:spPr>
          <a:xfrm>
            <a:off x="10016666" y="5787339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9" name="Прямоугольник 318"/>
          <p:cNvSpPr/>
          <p:nvPr/>
        </p:nvSpPr>
        <p:spPr>
          <a:xfrm>
            <a:off x="11151728" y="1913117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0" name="Прямоугольник 319"/>
          <p:cNvSpPr/>
          <p:nvPr/>
        </p:nvSpPr>
        <p:spPr>
          <a:xfrm>
            <a:off x="11256503" y="1833742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1" name="Прямоугольник 320"/>
          <p:cNvSpPr/>
          <p:nvPr/>
        </p:nvSpPr>
        <p:spPr>
          <a:xfrm>
            <a:off x="11364453" y="1754367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2" name="Прямоугольник 321"/>
          <p:cNvSpPr/>
          <p:nvPr/>
        </p:nvSpPr>
        <p:spPr>
          <a:xfrm>
            <a:off x="11151728" y="2250499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3" name="Прямоугольник 322"/>
          <p:cNvSpPr/>
          <p:nvPr/>
        </p:nvSpPr>
        <p:spPr>
          <a:xfrm>
            <a:off x="11256503" y="2171124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4" name="Прямоугольник 323"/>
          <p:cNvSpPr/>
          <p:nvPr/>
        </p:nvSpPr>
        <p:spPr>
          <a:xfrm>
            <a:off x="11364453" y="2091749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5" name="Прямоугольник 324"/>
          <p:cNvSpPr/>
          <p:nvPr/>
        </p:nvSpPr>
        <p:spPr>
          <a:xfrm>
            <a:off x="11151728" y="2568979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6" name="Прямоугольник 325"/>
          <p:cNvSpPr/>
          <p:nvPr/>
        </p:nvSpPr>
        <p:spPr>
          <a:xfrm>
            <a:off x="11256503" y="2489604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7" name="Прямоугольник 326"/>
          <p:cNvSpPr/>
          <p:nvPr/>
        </p:nvSpPr>
        <p:spPr>
          <a:xfrm>
            <a:off x="11364453" y="2410229"/>
            <a:ext cx="79375" cy="23812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8" name="Прямоугольник 327"/>
          <p:cNvSpPr/>
          <p:nvPr/>
        </p:nvSpPr>
        <p:spPr>
          <a:xfrm>
            <a:off x="11151728" y="2862967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9" name="Прямоугольник 328"/>
          <p:cNvSpPr/>
          <p:nvPr/>
        </p:nvSpPr>
        <p:spPr>
          <a:xfrm>
            <a:off x="11256503" y="2783592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0" name="Прямоугольник 329"/>
          <p:cNvSpPr/>
          <p:nvPr/>
        </p:nvSpPr>
        <p:spPr>
          <a:xfrm>
            <a:off x="11364453" y="2704217"/>
            <a:ext cx="79375" cy="23812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1" name="Прямоугольник 330"/>
          <p:cNvSpPr/>
          <p:nvPr/>
        </p:nvSpPr>
        <p:spPr>
          <a:xfrm>
            <a:off x="11151728" y="3199399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2" name="Прямоугольник 331"/>
          <p:cNvSpPr/>
          <p:nvPr/>
        </p:nvSpPr>
        <p:spPr>
          <a:xfrm>
            <a:off x="11256503" y="3120024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3" name="Прямоугольник 332"/>
          <p:cNvSpPr/>
          <p:nvPr/>
        </p:nvSpPr>
        <p:spPr>
          <a:xfrm>
            <a:off x="11364453" y="3040649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4" name="Прямоугольник 333"/>
          <p:cNvSpPr/>
          <p:nvPr/>
        </p:nvSpPr>
        <p:spPr>
          <a:xfrm>
            <a:off x="11151728" y="3521275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5" name="Прямоугольник 334"/>
          <p:cNvSpPr/>
          <p:nvPr/>
        </p:nvSpPr>
        <p:spPr>
          <a:xfrm>
            <a:off x="11256503" y="3441900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6" name="Прямоугольник 335"/>
          <p:cNvSpPr/>
          <p:nvPr/>
        </p:nvSpPr>
        <p:spPr>
          <a:xfrm>
            <a:off x="11364453" y="3362525"/>
            <a:ext cx="79375" cy="23812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7" name="Прямоугольник 336"/>
          <p:cNvSpPr/>
          <p:nvPr/>
        </p:nvSpPr>
        <p:spPr>
          <a:xfrm>
            <a:off x="11151728" y="3838015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8" name="Прямоугольник 337"/>
          <p:cNvSpPr/>
          <p:nvPr/>
        </p:nvSpPr>
        <p:spPr>
          <a:xfrm>
            <a:off x="11256503" y="3758640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9" name="Прямоугольник 338"/>
          <p:cNvSpPr/>
          <p:nvPr/>
        </p:nvSpPr>
        <p:spPr>
          <a:xfrm>
            <a:off x="11364453" y="3679265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0" name="Прямоугольник 339"/>
          <p:cNvSpPr/>
          <p:nvPr/>
        </p:nvSpPr>
        <p:spPr>
          <a:xfrm>
            <a:off x="11129503" y="4157419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1" name="Прямоугольник 340"/>
          <p:cNvSpPr/>
          <p:nvPr/>
        </p:nvSpPr>
        <p:spPr>
          <a:xfrm>
            <a:off x="11256503" y="4078045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2" name="Прямоугольник 341"/>
          <p:cNvSpPr/>
          <p:nvPr/>
        </p:nvSpPr>
        <p:spPr>
          <a:xfrm>
            <a:off x="11364453" y="3998669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3" name="Прямоугольник 342"/>
          <p:cNvSpPr/>
          <p:nvPr/>
        </p:nvSpPr>
        <p:spPr>
          <a:xfrm>
            <a:off x="11151728" y="4544296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4" name="Прямоугольник 343"/>
          <p:cNvSpPr/>
          <p:nvPr/>
        </p:nvSpPr>
        <p:spPr>
          <a:xfrm>
            <a:off x="11256503" y="4464922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5" name="Прямоугольник 344"/>
          <p:cNvSpPr/>
          <p:nvPr/>
        </p:nvSpPr>
        <p:spPr>
          <a:xfrm>
            <a:off x="11364453" y="4385546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6" name="Прямоугольник 345"/>
          <p:cNvSpPr/>
          <p:nvPr/>
        </p:nvSpPr>
        <p:spPr>
          <a:xfrm>
            <a:off x="11151728" y="4948481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7" name="Прямоугольник 346"/>
          <p:cNvSpPr/>
          <p:nvPr/>
        </p:nvSpPr>
        <p:spPr>
          <a:xfrm>
            <a:off x="11256503" y="4869107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8" name="Прямоугольник 347"/>
          <p:cNvSpPr/>
          <p:nvPr/>
        </p:nvSpPr>
        <p:spPr>
          <a:xfrm>
            <a:off x="11364453" y="4789731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9" name="Прямоугольник 348"/>
          <p:cNvSpPr/>
          <p:nvPr/>
        </p:nvSpPr>
        <p:spPr>
          <a:xfrm>
            <a:off x="11151728" y="5276479"/>
            <a:ext cx="79375" cy="79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0" name="Прямоугольник 349"/>
          <p:cNvSpPr/>
          <p:nvPr/>
        </p:nvSpPr>
        <p:spPr>
          <a:xfrm>
            <a:off x="11256503" y="5197105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1" name="Прямоугольник 350"/>
          <p:cNvSpPr/>
          <p:nvPr/>
        </p:nvSpPr>
        <p:spPr>
          <a:xfrm>
            <a:off x="11364453" y="5117729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2" name="Прямоугольник 351"/>
          <p:cNvSpPr/>
          <p:nvPr/>
        </p:nvSpPr>
        <p:spPr>
          <a:xfrm>
            <a:off x="11151728" y="5615515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3" name="Прямоугольник 352"/>
          <p:cNvSpPr/>
          <p:nvPr/>
        </p:nvSpPr>
        <p:spPr>
          <a:xfrm>
            <a:off x="11256503" y="5536141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4" name="Прямоугольник 353"/>
          <p:cNvSpPr/>
          <p:nvPr/>
        </p:nvSpPr>
        <p:spPr>
          <a:xfrm>
            <a:off x="11364453" y="5456765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5" name="Прямоугольник 354"/>
          <p:cNvSpPr/>
          <p:nvPr/>
        </p:nvSpPr>
        <p:spPr>
          <a:xfrm>
            <a:off x="11151728" y="5936687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6" name="Прямоугольник 355"/>
          <p:cNvSpPr/>
          <p:nvPr/>
        </p:nvSpPr>
        <p:spPr>
          <a:xfrm>
            <a:off x="11256503" y="5857313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7" name="Прямоугольник 356"/>
          <p:cNvSpPr/>
          <p:nvPr/>
        </p:nvSpPr>
        <p:spPr>
          <a:xfrm>
            <a:off x="11364453" y="5777937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58" name="Таблица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031544"/>
              </p:ext>
            </p:extLst>
          </p:nvPr>
        </p:nvGraphicFramePr>
        <p:xfrm>
          <a:off x="381176" y="6493229"/>
          <a:ext cx="9857737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77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1575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* Роль потенциального участника бизнеса требует анализа по результатам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</a:rPr>
                        <a:t> технического аудита                                                             «У» - участник бизнеса, «П» - партнер</a:t>
                      </a:r>
                      <a:endParaRPr lang="ru-RU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** Рассматриваются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</a:rPr>
                        <a:t> рыночные и технические компетенции                                                                                                                            Источник: официальные сайты предприятий, анализ АО «РАСУ»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59" name="Прямоугольник 358"/>
          <p:cNvSpPr/>
          <p:nvPr/>
        </p:nvSpPr>
        <p:spPr>
          <a:xfrm>
            <a:off x="2259012" y="6259679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0" name="Прямоугольник 359"/>
          <p:cNvSpPr/>
          <p:nvPr/>
        </p:nvSpPr>
        <p:spPr>
          <a:xfrm>
            <a:off x="2360612" y="6180305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1" name="Прямоугольник 360"/>
          <p:cNvSpPr/>
          <p:nvPr/>
        </p:nvSpPr>
        <p:spPr>
          <a:xfrm>
            <a:off x="2462212" y="6100929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2" name="Прямоугольник 361"/>
          <p:cNvSpPr/>
          <p:nvPr/>
        </p:nvSpPr>
        <p:spPr>
          <a:xfrm>
            <a:off x="3284987" y="6270938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3" name="Прямоугольник 362"/>
          <p:cNvSpPr/>
          <p:nvPr/>
        </p:nvSpPr>
        <p:spPr>
          <a:xfrm>
            <a:off x="3386587" y="6191564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4" name="Прямоугольник 363"/>
          <p:cNvSpPr/>
          <p:nvPr/>
        </p:nvSpPr>
        <p:spPr>
          <a:xfrm>
            <a:off x="3488187" y="6112188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5" name="Прямоугольник 364"/>
          <p:cNvSpPr/>
          <p:nvPr/>
        </p:nvSpPr>
        <p:spPr>
          <a:xfrm>
            <a:off x="4163670" y="6259231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6" name="Прямоугольник 365"/>
          <p:cNvSpPr/>
          <p:nvPr/>
        </p:nvSpPr>
        <p:spPr>
          <a:xfrm>
            <a:off x="4266858" y="6179857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7" name="Прямоугольник 366"/>
          <p:cNvSpPr/>
          <p:nvPr/>
        </p:nvSpPr>
        <p:spPr>
          <a:xfrm>
            <a:off x="4360520" y="6100481"/>
            <a:ext cx="79375" cy="23812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8" name="Прямоугольник 367"/>
          <p:cNvSpPr/>
          <p:nvPr/>
        </p:nvSpPr>
        <p:spPr>
          <a:xfrm>
            <a:off x="5129068" y="6266425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9" name="Прямоугольник 368"/>
          <p:cNvSpPr/>
          <p:nvPr/>
        </p:nvSpPr>
        <p:spPr>
          <a:xfrm>
            <a:off x="5243368" y="6187051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0" name="Прямоугольник 369"/>
          <p:cNvSpPr/>
          <p:nvPr/>
        </p:nvSpPr>
        <p:spPr>
          <a:xfrm>
            <a:off x="5343381" y="6107675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1" name="Прямоугольник 370"/>
          <p:cNvSpPr/>
          <p:nvPr/>
        </p:nvSpPr>
        <p:spPr>
          <a:xfrm>
            <a:off x="6223650" y="6265362"/>
            <a:ext cx="79375" cy="79375"/>
          </a:xfrm>
          <a:prstGeom prst="rect">
            <a:avLst/>
          </a:prstGeom>
          <a:noFill/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2" name="Прямоугольник 371"/>
          <p:cNvSpPr/>
          <p:nvPr/>
        </p:nvSpPr>
        <p:spPr>
          <a:xfrm>
            <a:off x="6334570" y="6185988"/>
            <a:ext cx="79375" cy="158750"/>
          </a:xfrm>
          <a:prstGeom prst="rect">
            <a:avLst/>
          </a:prstGeom>
          <a:noFill/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3" name="Прямоугольник 372"/>
          <p:cNvSpPr/>
          <p:nvPr/>
        </p:nvSpPr>
        <p:spPr>
          <a:xfrm>
            <a:off x="6436375" y="6106612"/>
            <a:ext cx="79375" cy="238125"/>
          </a:xfrm>
          <a:prstGeom prst="rect">
            <a:avLst/>
          </a:prstGeom>
          <a:noFill/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4" name="Прямоугольник 373"/>
          <p:cNvSpPr/>
          <p:nvPr/>
        </p:nvSpPr>
        <p:spPr>
          <a:xfrm>
            <a:off x="7279363" y="6282433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5" name="Прямоугольник 374"/>
          <p:cNvSpPr/>
          <p:nvPr/>
        </p:nvSpPr>
        <p:spPr>
          <a:xfrm>
            <a:off x="7380963" y="6203059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6" name="Прямоугольник 375"/>
          <p:cNvSpPr/>
          <p:nvPr/>
        </p:nvSpPr>
        <p:spPr>
          <a:xfrm>
            <a:off x="7482563" y="6123683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7" name="Прямоугольник 376"/>
          <p:cNvSpPr/>
          <p:nvPr/>
        </p:nvSpPr>
        <p:spPr>
          <a:xfrm>
            <a:off x="8486170" y="6259679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8" name="Прямоугольник 377"/>
          <p:cNvSpPr/>
          <p:nvPr/>
        </p:nvSpPr>
        <p:spPr>
          <a:xfrm>
            <a:off x="8578245" y="6180305"/>
            <a:ext cx="79375" cy="15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9" name="Прямоугольник 378"/>
          <p:cNvSpPr/>
          <p:nvPr/>
        </p:nvSpPr>
        <p:spPr>
          <a:xfrm>
            <a:off x="8679845" y="6100929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0" name="Прямоугольник 379"/>
          <p:cNvSpPr/>
          <p:nvPr/>
        </p:nvSpPr>
        <p:spPr>
          <a:xfrm>
            <a:off x="9824578" y="6276256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1" name="Прямоугольник 380"/>
          <p:cNvSpPr/>
          <p:nvPr/>
        </p:nvSpPr>
        <p:spPr>
          <a:xfrm>
            <a:off x="9926178" y="6196882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2" name="Прямоугольник 381"/>
          <p:cNvSpPr/>
          <p:nvPr/>
        </p:nvSpPr>
        <p:spPr>
          <a:xfrm>
            <a:off x="10016666" y="6117506"/>
            <a:ext cx="79375" cy="238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3" name="Прямоугольник 382"/>
          <p:cNvSpPr/>
          <p:nvPr/>
        </p:nvSpPr>
        <p:spPr>
          <a:xfrm>
            <a:off x="11151728" y="6259231"/>
            <a:ext cx="79375" cy="793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4" name="Прямоугольник 383"/>
          <p:cNvSpPr/>
          <p:nvPr/>
        </p:nvSpPr>
        <p:spPr>
          <a:xfrm>
            <a:off x="11256503" y="6179857"/>
            <a:ext cx="79375" cy="158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5" name="Прямоугольник 384"/>
          <p:cNvSpPr/>
          <p:nvPr/>
        </p:nvSpPr>
        <p:spPr>
          <a:xfrm>
            <a:off x="11364453" y="6100481"/>
            <a:ext cx="79375" cy="23812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414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9283201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Слайд think-cell" r:id="rId5" imgW="270" imgH="270" progId="TCLayout.ActiveDocument.1">
                  <p:embed/>
                </p:oleObj>
              </mc:Choice>
              <mc:Fallback>
                <p:oleObj name="Слайд think-cell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2400" dirty="0" smtClean="0"/>
              <a:t>Характеристика потенциальных участников и партнеров бизнеса «Ядерное приборостроение»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7E04-85B5-4DC9-AB72-915E68FD5663}" type="slidenum">
              <a:rPr lang="ru-RU" smtClean="0"/>
              <a:t>9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590595"/>
              </p:ext>
            </p:extLst>
          </p:nvPr>
        </p:nvGraphicFramePr>
        <p:xfrm>
          <a:off x="422362" y="978111"/>
          <a:ext cx="5472000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7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908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Предприятие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Специализация</a:t>
                      </a:r>
                      <a:endParaRPr lang="ru-RU" sz="14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8045">
                <a:tc>
                  <a:txBody>
                    <a:bodyPr/>
                    <a:lstStyle/>
                    <a:p>
                      <a:pPr marL="1260000"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ФГУП «ВНИИА»</a:t>
                      </a:r>
                    </a:p>
                    <a:p>
                      <a:pPr marL="1260000"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г. Москва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Системы безопасности;</a:t>
                      </a:r>
                    </a:p>
                    <a:p>
                      <a:pPr marL="7200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ППД, ФЭХ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8849">
                <a:tc>
                  <a:txBody>
                    <a:bodyPr/>
                    <a:lstStyle/>
                    <a:p>
                      <a:pPr marL="1260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АО «СНИИП»</a:t>
                      </a:r>
                    </a:p>
                    <a:p>
                      <a:pPr marL="1260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Москва</a:t>
                      </a:r>
                    </a:p>
                    <a:p>
                      <a:pPr marL="1260000" algn="l" defTabSz="914400" rtl="0" eaLnBrk="1" latinLnBrk="0" hangingPunct="1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www.sniip.ru/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АСРК;</a:t>
                      </a:r>
                    </a:p>
                    <a:p>
                      <a:pPr marL="7200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АСКРО;</a:t>
                      </a:r>
                    </a:p>
                    <a:p>
                      <a:pPr marL="7200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СКУД, в т.ч. СВРК;</a:t>
                      </a:r>
                    </a:p>
                    <a:p>
                      <a:pPr marL="7200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АКНП.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8849">
                <a:tc>
                  <a:txBody>
                    <a:bodyPr/>
                    <a:lstStyle/>
                    <a:p>
                      <a:pPr marL="1260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АО «ПСЗ»</a:t>
                      </a:r>
                    </a:p>
                    <a:p>
                      <a:pPr marL="1260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Трехгорный</a:t>
                      </a:r>
                    </a:p>
                    <a:p>
                      <a:pPr marL="1260000" algn="l" defTabSz="914400" rtl="0" eaLnBrk="1" latinLnBrk="0" hangingPunct="1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www.imf.ru/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АСРК;</a:t>
                      </a:r>
                    </a:p>
                    <a:p>
                      <a:pPr marL="7200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АСКРО;</a:t>
                      </a:r>
                    </a:p>
                    <a:p>
                      <a:pPr marL="7200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СКУД, в т.ч. СВРК;</a:t>
                      </a:r>
                    </a:p>
                    <a:p>
                      <a:pPr marL="7200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АКНП.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3447">
                <a:tc>
                  <a:txBody>
                    <a:bodyPr/>
                    <a:lstStyle/>
                    <a:p>
                      <a:pPr marL="1260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ФГУП «НИИ НПО Луч»</a:t>
                      </a:r>
                    </a:p>
                    <a:p>
                      <a:pPr marL="1260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Подольск</a:t>
                      </a:r>
                    </a:p>
                    <a:p>
                      <a:pPr marL="1260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www.sialuch.com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Производство кремния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3447">
                <a:tc>
                  <a:txBody>
                    <a:bodyPr/>
                    <a:lstStyle/>
                    <a:p>
                      <a:pPr marL="1260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АО «ГНЦ РФ – ФЭИ»</a:t>
                      </a:r>
                    </a:p>
                    <a:p>
                      <a:pPr marL="1260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Обнинск</a:t>
                      </a:r>
                    </a:p>
                    <a:p>
                      <a:pPr marL="1260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www.ippe.ru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Стендово-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испытю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база;</a:t>
                      </a:r>
                    </a:p>
                    <a:p>
                      <a:pPr marL="7200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Зонды контроля физ. параметров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23447">
                <a:tc>
                  <a:txBody>
                    <a:bodyPr/>
                    <a:lstStyle/>
                    <a:p>
                      <a:pPr marL="1260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ООО «Прибор-Сервис»</a:t>
                      </a:r>
                    </a:p>
                    <a:p>
                      <a:pPr marL="1260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Глазов</a:t>
                      </a:r>
                    </a:p>
                    <a:p>
                      <a:pPr marL="1260000" algn="l" defTabSz="914400" rtl="0" eaLnBrk="1" latinLnBrk="0" hangingPunct="1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pribor-serv.ru/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Сервисное обслуживание и ремонт аппаратуры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23447">
                <a:tc>
                  <a:txBody>
                    <a:bodyPr/>
                    <a:lstStyle/>
                    <a:p>
                      <a:pPr marL="1260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ООО «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НИИграфит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1260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Москва</a:t>
                      </a:r>
                    </a:p>
                    <a:p>
                      <a:pPr marL="1260000" algn="l" defTabSz="914400" rtl="0" eaLnBrk="1" latinLnBrk="0" hangingPunct="1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www.niigrafit.ru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Оборуд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-е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пробоподготовки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7200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Экспериментальная база.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105055">
                <a:tc>
                  <a:txBody>
                    <a:bodyPr/>
                    <a:lstStyle/>
                    <a:p>
                      <a:pPr marL="1260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ООО «НПО «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Центротех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1260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Новоуральск</a:t>
                      </a:r>
                    </a:p>
                    <a:p>
                      <a:pPr marL="1260000" algn="l" defTabSz="914400" rtl="0" eaLnBrk="1" latinLnBrk="0" hangingPunct="1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https://centrotech.ru/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Техсредства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индивидуального дозиметрического контроля;</a:t>
                      </a:r>
                    </a:p>
                    <a:p>
                      <a:pPr marL="7200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Масс-спектрометры;</a:t>
                      </a:r>
                    </a:p>
                    <a:p>
                      <a:pPr marL="7200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КИП для разделительных производств;</a:t>
                      </a:r>
                    </a:p>
                    <a:p>
                      <a:pPr marL="7200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Установки контроля радиоактивных загрязнений.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19" y="1324059"/>
            <a:ext cx="396255" cy="288000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47" y="1850533"/>
            <a:ext cx="671999" cy="288000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46" y="2615407"/>
            <a:ext cx="288000" cy="288000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42" y="3221718"/>
            <a:ext cx="1080809" cy="288000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35" y="3780144"/>
            <a:ext cx="338823" cy="288000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04" y="4299761"/>
            <a:ext cx="650484" cy="288000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16" y="4856660"/>
            <a:ext cx="292860" cy="288000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40" y="5674211"/>
            <a:ext cx="745412" cy="288000"/>
          </a:xfrm>
          <a:prstGeom prst="rect">
            <a:avLst/>
          </a:prstGeom>
        </p:spPr>
      </p:pic>
      <p:graphicFrame>
        <p:nvGraphicFramePr>
          <p:cNvPr id="47" name="Таблица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741374"/>
              </p:ext>
            </p:extLst>
          </p:nvPr>
        </p:nvGraphicFramePr>
        <p:xfrm>
          <a:off x="6322316" y="978114"/>
          <a:ext cx="54720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7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063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Предприятие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Специализация</a:t>
                      </a:r>
                      <a:endParaRPr lang="ru-RU" sz="14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26098">
                <a:tc>
                  <a:txBody>
                    <a:bodyPr/>
                    <a:lstStyle/>
                    <a:p>
                      <a:pPr marL="1260000"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АО «ИФТП»</a:t>
                      </a:r>
                    </a:p>
                    <a:p>
                      <a:pPr marL="1260000"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г. Дубна, МО</a:t>
                      </a:r>
                    </a:p>
                    <a:p>
                      <a:pPr marL="1260000" algn="l"/>
                      <a:r>
                        <a:rPr lang="ru-RU" sz="1000" dirty="0" err="1" smtClean="0">
                          <a:solidFill>
                            <a:schemeClr val="tx1"/>
                          </a:solidFill>
                        </a:rPr>
                        <a:t>ифтп.рф</a:t>
                      </a:r>
                      <a:endParaRPr lang="ru-RU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Детекторы ионизирующих излучений;</a:t>
                      </a:r>
                    </a:p>
                    <a:p>
                      <a:pPr marL="7200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Приборы учета и контроля 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</a:rPr>
                        <a:t>РВиЯМ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pPr marL="7200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Приборы контроля качества технологических средств.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66416">
                <a:tc>
                  <a:txBody>
                    <a:bodyPr/>
                    <a:lstStyle/>
                    <a:p>
                      <a:pPr marL="1260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ФГУП «ПО «Маяк»</a:t>
                      </a:r>
                    </a:p>
                    <a:p>
                      <a:pPr marL="1260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Озерск, ЧО</a:t>
                      </a:r>
                    </a:p>
                    <a:p>
                      <a:pPr marL="1260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www.po-mayak.ru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АСРК;</a:t>
                      </a:r>
                    </a:p>
                    <a:p>
                      <a:pPr marL="7200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САС СЦР;</a:t>
                      </a:r>
                    </a:p>
                    <a:p>
                      <a:pPr marL="7200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АСМЯРОГ;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КИПиА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7200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Экспериментальная база;</a:t>
                      </a:r>
                    </a:p>
                    <a:p>
                      <a:pPr marL="7200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Стендово-испытательная база;</a:t>
                      </a:r>
                    </a:p>
                    <a:p>
                      <a:pPr marL="7200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Радионуклидные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приборы;</a:t>
                      </a:r>
                    </a:p>
                    <a:p>
                      <a:pPr marL="7200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Образцовые источники ИИ.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5463">
                <a:tc>
                  <a:txBody>
                    <a:bodyPr/>
                    <a:lstStyle/>
                    <a:p>
                      <a:pPr marL="1260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АО «НИИТФА»</a:t>
                      </a:r>
                    </a:p>
                    <a:p>
                      <a:pPr marL="1260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Москва</a:t>
                      </a:r>
                    </a:p>
                    <a:p>
                      <a:pPr marL="1260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www.niitfa.ru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Масс-спектрометры;</a:t>
                      </a:r>
                    </a:p>
                    <a:p>
                      <a:pPr marL="7200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Ионизирующие камеры;</a:t>
                      </a:r>
                    </a:p>
                    <a:p>
                      <a:pPr marL="7200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Концетратомеры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Бора;</a:t>
                      </a:r>
                    </a:p>
                    <a:p>
                      <a:pPr marL="7200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Газоразрядные счетчики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5145">
                <a:tc>
                  <a:txBody>
                    <a:bodyPr/>
                    <a:lstStyle/>
                    <a:p>
                      <a:pPr marL="1260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АО «Радиевый институт»</a:t>
                      </a:r>
                    </a:p>
                    <a:p>
                      <a:pPr marL="1260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Санкт-Петербург</a:t>
                      </a:r>
                    </a:p>
                    <a:p>
                      <a:pPr marL="1260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www.khlopin.ru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Материальная база;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АСКРО;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Метрологическая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станция.</a:t>
                      </a:r>
                      <a:endParaRPr lang="ru-RU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85781">
                <a:tc>
                  <a:txBody>
                    <a:bodyPr/>
                    <a:lstStyle/>
                    <a:p>
                      <a:pPr marL="1260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АО «ФЦНИВТ «СНПО «Элерон»</a:t>
                      </a:r>
                    </a:p>
                    <a:p>
                      <a:pPr marL="1260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Москва,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Санкт-Петербург, Озерск</a:t>
                      </a:r>
                      <a:endParaRPr lang="ru-RU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60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www.eleron.ru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Досмотровые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системы;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Радиационные мониторы;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Поисковые/переносные системы</a:t>
                      </a:r>
                      <a:endParaRPr lang="ru-RU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5145">
                <a:tc>
                  <a:txBody>
                    <a:bodyPr/>
                    <a:lstStyle/>
                    <a:p>
                      <a:pPr marL="1260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АО «НИФХИ»</a:t>
                      </a:r>
                    </a:p>
                    <a:p>
                      <a:pPr marL="1260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Обнинск, г. Москва</a:t>
                      </a:r>
                    </a:p>
                    <a:p>
                      <a:pPr marL="126000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www.nifhi.ru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Фильтрующие,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сорбционные материалы для контроля аэрозольных средств и паров йода.</a:t>
                      </a:r>
                      <a:endParaRPr lang="ru-RU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6" name="Рисунок 5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441297" y="1545941"/>
            <a:ext cx="873644" cy="324000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917" y="2785561"/>
            <a:ext cx="340405" cy="324000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894" y="3618144"/>
            <a:ext cx="348451" cy="324000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321" y="4260239"/>
            <a:ext cx="799597" cy="324000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405" y="4958225"/>
            <a:ext cx="879429" cy="324000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044" y="5656211"/>
            <a:ext cx="870150" cy="324000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6110514" y="962025"/>
            <a:ext cx="0" cy="547200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821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4162&quot;&gt;&lt;version val=&quot;27140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3&quot;&gt;&lt;elem m_fUsage=&quot;1.00000000000000000000E+00&quot;&gt;&lt;m_msothmcolidx val=&quot;0&quot;/&gt;&lt;m_rgb r=&quot;5F&quot; g=&quot;88&quot; b=&quot;94&quot;/&gt;&lt;m_nBrightness tagver0=&quot;26206&quot; tagname0=&quot;m_nBrightnessUNRECOGNIZED&quot; val=&quot;0&quot;/&gt;&lt;/elem&gt;&lt;elem m_fUsage=&quot;9.00000000000000022204E-01&quot;&gt;&lt;m_msothmcolidx val=&quot;0&quot;/&gt;&lt;m_rgb r=&quot;FD&quot; g=&quot;C4&quot; b=&quot;00&quot;/&gt;&lt;m_nBrightness tagver0=&quot;26206&quot; tagname0=&quot;m_nBrightnessUNRECOGNIZED&quot; val=&quot;0&quot;/&gt;&lt;/elem&gt;&lt;elem m_fUsage=&quot;8.10000000000000053291E-01&quot;&gt;&lt;m_msothmcolidx val=&quot;0&quot;/&gt;&lt;m_rgb r=&quot;D4&quot; g=&quot;D4&quot; b=&quot;D4&quot;/&gt;&lt;m_nBrightness tagver0=&quot;26206&quot; tagname0=&quot;m_nBrightnessUNRECOGNIZED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o.AcMG9RuKfgcL1_xW9v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fiXLfAgSu6Ue0yz8_NTW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Ylq3_YqHywcHitN94Ebj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CyJJ71tSmuEVeSsH8wlG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4BtO07YQv6GUHipAXrdQ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UqUFPt8T6iDDyjI32kGk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oNfmHqfRQactuBIVsW4K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_ArkI_1TD26WOY2GPDDH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Dw8WywbSFWJhXfYOZVh0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N6n0wA5TBesbMgd4hioS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CsPeIhnSzGE.aUxTZYWs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FCAjnCLSlSvsH4a0yVgu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H6ZlcSeQ0WYocIQ.0LOI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MNMlTIiRdaph59yd7y1A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xEVZEO.RQ6c5o.UmsLiq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YWD_j.YSRiaQxZzxI3V6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wjXkjiMSDGo9A7LCC6C3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LCOGkeJRQe1zXCXCtTw7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CKvIsN0TbmP8oaZ1IKAn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xPFnipKR5.7L9EHb81oz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nWj8v9aQ7eB47ZLDsWZ6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0qWqF1mRxOQxEpecGLkz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78MfETjQb2KmIhG7oiux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nd89b2rSVKn89XBWV0bC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v6BsKiGTFWZgxEIJ4INt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MTcqET0SfifYZFw7.9zb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0fQVIwPTPS9vzjdazyDZ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hwS0hvlQ2ij5cE2Vqns4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S39pR8Tee4dtF1.mnHv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npUIFbYTGG1O_3LOZ84M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bAOtQC2QH62BqE3OI4NKg"/>
</p:tagLst>
</file>

<file path=ppt/theme/theme1.xml><?xml version="1.0" encoding="utf-8"?>
<a:theme xmlns:a="http://schemas.openxmlformats.org/drawingml/2006/main" name="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3669</TotalTime>
  <Words>1813</Words>
  <Application>Microsoft Office PowerPoint</Application>
  <PresentationFormat>Произвольный</PresentationFormat>
  <Paragraphs>351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b-default</vt:lpstr>
      <vt:lpstr>Слайд think-cell</vt:lpstr>
      <vt:lpstr>Предложения по восстановлению и развитию отраслевых компетенций по направлению «Ядерное приборостроение»</vt:lpstr>
      <vt:lpstr>Что такое ядерное приборостроение</vt:lpstr>
      <vt:lpstr>Этапы развития и реформирования  системы ядерного приборостроения в России</vt:lpstr>
      <vt:lpstr>Перспективные сегменты бизнеса «Ядерное приборостроение»</vt:lpstr>
      <vt:lpstr>Текущее состояние по направлению «Ядерное приборостроение»</vt:lpstr>
      <vt:lpstr>Участники рынка изделий ядерного приборостроения и основные потребители продукции</vt:lpstr>
      <vt:lpstr>Составные части базового комплекта изделий ядерного приборостроения для вывода на рынок новых продуктов</vt:lpstr>
      <vt:lpstr>Потенциальные организации-участники бизнеса «Ядерное приборостроение», наличие компетенций* для работы в целевых сегментах рынка</vt:lpstr>
      <vt:lpstr>Характеристика потенциальных участников и партнеров бизнеса «Ядерное приборостроение»</vt:lpstr>
      <vt:lpstr>Суть предложения</vt:lpstr>
      <vt:lpstr>Проект решения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Самсонов</dc:creator>
  <cp:lastModifiedBy>Пользователь</cp:lastModifiedBy>
  <cp:revision>290</cp:revision>
  <cp:lastPrinted>2018-01-24T12:41:21Z</cp:lastPrinted>
  <dcterms:created xsi:type="dcterms:W3CDTF">2017-11-27T15:12:58Z</dcterms:created>
  <dcterms:modified xsi:type="dcterms:W3CDTF">2019-10-20T16:42:41Z</dcterms:modified>
</cp:coreProperties>
</file>